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259" r:id="rId4"/>
    <p:sldId id="264" r:id="rId5"/>
    <p:sldId id="265" r:id="rId6"/>
    <p:sldId id="266" r:id="rId7"/>
    <p:sldId id="267" r:id="rId8"/>
    <p:sldId id="268" r:id="rId9"/>
    <p:sldId id="269" r:id="rId10"/>
    <p:sldId id="261" r:id="rId11"/>
    <p:sldId id="260" r:id="rId12"/>
    <p:sldId id="270" r:id="rId13"/>
    <p:sldId id="262" r:id="rId14"/>
    <p:sldId id="271" r:id="rId15"/>
    <p:sldId id="282" r:id="rId16"/>
    <p:sldId id="291" r:id="rId17"/>
    <p:sldId id="277" r:id="rId18"/>
    <p:sldId id="278" r:id="rId19"/>
    <p:sldId id="272" r:id="rId20"/>
    <p:sldId id="276" r:id="rId21"/>
    <p:sldId id="302" r:id="rId22"/>
    <p:sldId id="298" r:id="rId23"/>
    <p:sldId id="284" r:id="rId24"/>
    <p:sldId id="285" r:id="rId25"/>
    <p:sldId id="286" r:id="rId26"/>
    <p:sldId id="287" r:id="rId27"/>
    <p:sldId id="301" r:id="rId28"/>
    <p:sldId id="288" r:id="rId29"/>
    <p:sldId id="293" r:id="rId30"/>
    <p:sldId id="289" r:id="rId31"/>
    <p:sldId id="283" r:id="rId32"/>
    <p:sldId id="292" r:id="rId33"/>
    <p:sldId id="290" r:id="rId34"/>
    <p:sldId id="296" r:id="rId35"/>
    <p:sldId id="297" r:id="rId36"/>
    <p:sldId id="294" r:id="rId37"/>
    <p:sldId id="295" r:id="rId38"/>
    <p:sldId id="281" r:id="rId39"/>
    <p:sldId id="279" r:id="rId40"/>
    <p:sldId id="280" r:id="rId41"/>
    <p:sldId id="303" r:id="rId42"/>
    <p:sldId id="275" r:id="rId43"/>
    <p:sldId id="29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10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Picea\home\Simonsej\docs\MyDocs\nanocellulose\conferences\intl%20conference%20on%20nano%202012\Ec-Em%20char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orestry\share\Groups\Simonsen%20Lab\Han\DMA%20PVAc\comparison%20wet%20and%20d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046215349052927"/>
          <c:y val="5.9081986267672575E-2"/>
          <c:w val="0.57717353179504027"/>
          <c:h val="0.7221185829398471"/>
        </c:manualLayout>
      </c:layout>
      <c:scatterChart>
        <c:scatterStyle val="lineMarker"/>
        <c:varyColors val="0"/>
        <c:ser>
          <c:idx val="0"/>
          <c:order val="0"/>
          <c:tx>
            <c:v>PVDFHFP</c:v>
          </c:tx>
          <c:xVal>
            <c:numRef>
              <c:f>Sheet1!$C$13:$C$17</c:f>
              <c:numCache>
                <c:formatCode>General</c:formatCode>
                <c:ptCount val="5"/>
                <c:pt idx="0">
                  <c:v>0</c:v>
                </c:pt>
                <c:pt idx="1">
                  <c:v>5.8999999999999995</c:v>
                </c:pt>
                <c:pt idx="2">
                  <c:v>11.799999999999999</c:v>
                </c:pt>
                <c:pt idx="3">
                  <c:v>17.7</c:v>
                </c:pt>
                <c:pt idx="4">
                  <c:v>23.599999999999998</c:v>
                </c:pt>
              </c:numCache>
            </c:numRef>
          </c:xVal>
          <c:yVal>
            <c:numRef>
              <c:f>Sheet1!$E$13:$E$17</c:f>
              <c:numCache>
                <c:formatCode>General</c:formatCode>
                <c:ptCount val="5"/>
                <c:pt idx="0">
                  <c:v>0</c:v>
                </c:pt>
                <c:pt idx="1">
                  <c:v>386.27</c:v>
                </c:pt>
                <c:pt idx="2">
                  <c:v>731.95</c:v>
                </c:pt>
                <c:pt idx="3">
                  <c:v>1651.675</c:v>
                </c:pt>
                <c:pt idx="4">
                  <c:v>2643.4750000000004</c:v>
                </c:pt>
              </c:numCache>
            </c:numRef>
          </c:yVal>
          <c:smooth val="0"/>
        </c:ser>
        <c:ser>
          <c:idx val="1"/>
          <c:order val="1"/>
          <c:tx>
            <c:v>PVOH/0 PAA</c:v>
          </c:tx>
          <c:spPr>
            <a:ln w="28575">
              <a:noFill/>
            </a:ln>
          </c:spPr>
          <c:xVal>
            <c:numRef>
              <c:f>Sheet1!$B$6:$B$8</c:f>
              <c:numCache>
                <c:formatCode>General</c:formatCode>
                <c:ptCount val="3"/>
                <c:pt idx="0">
                  <c:v>0</c:v>
                </c:pt>
                <c:pt idx="1">
                  <c:v>8.67</c:v>
                </c:pt>
                <c:pt idx="2">
                  <c:v>17.3</c:v>
                </c:pt>
              </c:numCache>
            </c:numRef>
          </c:xVal>
          <c:yVal>
            <c:numRef>
              <c:f>Sheet1!$F$6:$F$8</c:f>
              <c:numCache>
                <c:formatCode>General</c:formatCode>
                <c:ptCount val="3"/>
                <c:pt idx="0">
                  <c:v>0</c:v>
                </c:pt>
                <c:pt idx="1">
                  <c:v>639.99999999999989</c:v>
                </c:pt>
                <c:pt idx="2">
                  <c:v>330.00000000000006</c:v>
                </c:pt>
              </c:numCache>
            </c:numRef>
          </c:yVal>
          <c:smooth val="0"/>
        </c:ser>
        <c:ser>
          <c:idx val="2"/>
          <c:order val="2"/>
          <c:tx>
            <c:v>PVOH/10 PAA</c:v>
          </c:tx>
          <c:xVal>
            <c:numRef>
              <c:f>Sheet1!$B$6:$B$8</c:f>
              <c:numCache>
                <c:formatCode>General</c:formatCode>
                <c:ptCount val="3"/>
                <c:pt idx="0">
                  <c:v>0</c:v>
                </c:pt>
                <c:pt idx="1">
                  <c:v>8.67</c:v>
                </c:pt>
                <c:pt idx="2">
                  <c:v>17.3</c:v>
                </c:pt>
              </c:numCache>
            </c:numRef>
          </c:xVal>
          <c:yVal>
            <c:numRef>
              <c:f>Sheet1!$G$6:$G$8</c:f>
              <c:numCache>
                <c:formatCode>General</c:formatCode>
                <c:ptCount val="3"/>
                <c:pt idx="0">
                  <c:v>0</c:v>
                </c:pt>
                <c:pt idx="1">
                  <c:v>645.99999999999989</c:v>
                </c:pt>
                <c:pt idx="2">
                  <c:v>389.99999999999989</c:v>
                </c:pt>
              </c:numCache>
            </c:numRef>
          </c:yVal>
          <c:smooth val="0"/>
        </c:ser>
        <c:ser>
          <c:idx val="3"/>
          <c:order val="3"/>
          <c:tx>
            <c:v>PVOH/20 PAA</c:v>
          </c:tx>
          <c:xVal>
            <c:numRef>
              <c:f>Sheet1!$B$6:$B$8</c:f>
              <c:numCache>
                <c:formatCode>General</c:formatCode>
                <c:ptCount val="3"/>
                <c:pt idx="0">
                  <c:v>0</c:v>
                </c:pt>
                <c:pt idx="1">
                  <c:v>8.67</c:v>
                </c:pt>
                <c:pt idx="2">
                  <c:v>17.3</c:v>
                </c:pt>
              </c:numCache>
            </c:numRef>
          </c:xVal>
          <c:yVal>
            <c:numRef>
              <c:f>Sheet1!$H$6:$H$8</c:f>
              <c:numCache>
                <c:formatCode>General</c:formatCode>
                <c:ptCount val="3"/>
                <c:pt idx="0">
                  <c:v>0</c:v>
                </c:pt>
                <c:pt idx="1">
                  <c:v>419.99999999999994</c:v>
                </c:pt>
                <c:pt idx="2">
                  <c:v>230.0000000000002</c:v>
                </c:pt>
              </c:numCache>
            </c:numRef>
          </c:yVal>
          <c:smooth val="0"/>
        </c:ser>
        <c:ser>
          <c:idx val="4"/>
          <c:order val="4"/>
          <c:tx>
            <c:v>EO-EPI Capadona 2008</c:v>
          </c:tx>
          <c:xVal>
            <c:numRef>
              <c:f>Sheet1!$B$23:$B$28</c:f>
              <c:numCache>
                <c:formatCode>General</c:formatCode>
                <c:ptCount val="6"/>
                <c:pt idx="0">
                  <c:v>0</c:v>
                </c:pt>
                <c:pt idx="1">
                  <c:v>1.5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</c:numCache>
            </c:numRef>
          </c:xVal>
          <c:yVal>
            <c:numRef>
              <c:f>Sheet1!$E$23:$E$28</c:f>
              <c:numCache>
                <c:formatCode>0.00E+00</c:formatCode>
                <c:ptCount val="6"/>
                <c:pt idx="0" formatCode="General">
                  <c:v>0</c:v>
                </c:pt>
                <c:pt idx="1">
                  <c:v>2</c:v>
                </c:pt>
                <c:pt idx="2">
                  <c:v>74</c:v>
                </c:pt>
                <c:pt idx="3">
                  <c:v>194</c:v>
                </c:pt>
                <c:pt idx="4">
                  <c:v>494</c:v>
                </c:pt>
                <c:pt idx="5">
                  <c:v>794</c:v>
                </c:pt>
              </c:numCache>
            </c:numRef>
          </c:yVal>
          <c:smooth val="0"/>
        </c:ser>
        <c:ser>
          <c:idx val="5"/>
          <c:order val="5"/>
          <c:tx>
            <c:v>PVAc Capadona 2008</c:v>
          </c:tx>
          <c:xVal>
            <c:numRef>
              <c:f>Sheet1!$B$34:$B$39</c:f>
              <c:numCache>
                <c:formatCode>General</c:formatCode>
                <c:ptCount val="6"/>
                <c:pt idx="0">
                  <c:v>0</c:v>
                </c:pt>
                <c:pt idx="1">
                  <c:v>1.5</c:v>
                </c:pt>
                <c:pt idx="2">
                  <c:v>4</c:v>
                </c:pt>
                <c:pt idx="3">
                  <c:v>7</c:v>
                </c:pt>
                <c:pt idx="4">
                  <c:v>12</c:v>
                </c:pt>
                <c:pt idx="5">
                  <c:v>17</c:v>
                </c:pt>
              </c:numCache>
            </c:numRef>
          </c:xVal>
          <c:yVal>
            <c:numRef>
              <c:f>Sheet1!$E$34:$E$39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58</c:v>
                </c:pt>
                <c:pt idx="3">
                  <c:v>298</c:v>
                </c:pt>
                <c:pt idx="4">
                  <c:v>398</c:v>
                </c:pt>
                <c:pt idx="5">
                  <c:v>798</c:v>
                </c:pt>
              </c:numCache>
            </c:numRef>
          </c:yVal>
          <c:smooth val="0"/>
        </c:ser>
        <c:ser>
          <c:idx val="6"/>
          <c:order val="6"/>
          <c:tx>
            <c:v>Styrenic acrylate Favier 1995</c:v>
          </c:tx>
          <c:xVal>
            <c:numRef>
              <c:f>Sheet1!$B$78:$B$84</c:f>
              <c:numCache>
                <c:formatCode>General</c:formatCode>
                <c:ptCount val="7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9</c:v>
                </c:pt>
              </c:numCache>
            </c:numRef>
          </c:xVal>
          <c:yVal>
            <c:numRef>
              <c:f>Sheet1!$E$78:$E$84</c:f>
              <c:numCache>
                <c:formatCode>General</c:formatCode>
                <c:ptCount val="7"/>
                <c:pt idx="0">
                  <c:v>0</c:v>
                </c:pt>
                <c:pt idx="1">
                  <c:v>0.13643049704886881</c:v>
                </c:pt>
                <c:pt idx="2">
                  <c:v>1.521797458013096</c:v>
                </c:pt>
                <c:pt idx="3">
                  <c:v>9.9369042655519806</c:v>
                </c:pt>
                <c:pt idx="4">
                  <c:v>63.032638713571316</c:v>
                </c:pt>
                <c:pt idx="5">
                  <c:v>251.12554741651039</c:v>
                </c:pt>
                <c:pt idx="6">
                  <c:v>316.16467028239003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013824"/>
        <c:axId val="108032768"/>
      </c:scatterChart>
      <c:valAx>
        <c:axId val="108013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Volume fraction of filler, 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/>
            </a:solidFill>
            <a:prstDash val="solid"/>
          </a:ln>
          <a:effectLst/>
        </c:spPr>
        <c:txPr>
          <a:bodyPr/>
          <a:lstStyle/>
          <a:p>
            <a:pPr>
              <a:defRPr sz="1800"/>
            </a:pPr>
            <a:endParaRPr lang="en-US"/>
          </a:p>
        </c:txPr>
        <c:crossAx val="108032768"/>
        <c:crosses val="autoZero"/>
        <c:crossBetween val="midCat"/>
      </c:valAx>
      <c:valAx>
        <c:axId val="1080327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Ec  - Em, MPa</a:t>
                </a:r>
              </a:p>
            </c:rich>
          </c:tx>
          <c:layout>
            <c:manualLayout>
              <c:xMode val="edge"/>
              <c:yMode val="edge"/>
              <c:x val="7.7099974961623678E-3"/>
              <c:y val="0.251078534565048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108013824"/>
        <c:crosses val="autoZero"/>
        <c:crossBetween val="midCat"/>
      </c:valAx>
      <c:spPr>
        <a:solidFill>
          <a:schemeClr val="tx1"/>
        </a:solidFill>
      </c:spPr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en-US"/>
          </a:p>
        </c:txPr>
      </c:legendEntry>
      <c:layout>
        <c:manualLayout>
          <c:xMode val="edge"/>
          <c:yMode val="edge"/>
          <c:x val="0.67726034734672447"/>
          <c:y val="5.1900984548681549E-2"/>
          <c:w val="0.31978734283664728"/>
          <c:h val="0.64938267249202741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Sheet1!$C$6:$C$9</c:f>
              <c:strCache>
                <c:ptCount val="4"/>
                <c:pt idx="0">
                  <c:v>Dy-C.CNC dry</c:v>
                </c:pt>
                <c:pt idx="1">
                  <c:v>Dy-C.CNC wet</c:v>
                </c:pt>
                <c:pt idx="2">
                  <c:v>C.CNC control dry</c:v>
                </c:pt>
                <c:pt idx="3">
                  <c:v>C.CNC control wet</c:v>
                </c:pt>
              </c:strCache>
            </c:strRef>
          </c:cat>
          <c:val>
            <c:numRef>
              <c:f>Sheet1!$D$6:$D$9</c:f>
              <c:numCache>
                <c:formatCode>General</c:formatCode>
                <c:ptCount val="4"/>
                <c:pt idx="0" formatCode="0">
                  <c:v>20203.5</c:v>
                </c:pt>
                <c:pt idx="1">
                  <c:v>4344</c:v>
                </c:pt>
                <c:pt idx="2">
                  <c:v>1578</c:v>
                </c:pt>
                <c:pt idx="3">
                  <c:v>1398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977472"/>
        <c:axId val="35999744"/>
      </c:barChart>
      <c:catAx>
        <c:axId val="359774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5999744"/>
        <c:crosses val="autoZero"/>
        <c:auto val="1"/>
        <c:lblAlgn val="ctr"/>
        <c:lblOffset val="100"/>
        <c:noMultiLvlLbl val="0"/>
      </c:catAx>
      <c:valAx>
        <c:axId val="359997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Effective bulk modulus. g/mm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5977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E432F-EBD4-4F43-8B11-C4C045419CC5}" type="datetimeFigureOut">
              <a:rPr lang="en-US" smtClean="0"/>
              <a:t>6/2/2012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1929F-9F9C-43A9-B278-258617E9B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9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A4E8-7117-4B79-AA2F-1EDD4231B50E}" type="datetimeFigureOut">
              <a:rPr lang="en-US" smtClean="0"/>
              <a:t>6/2/2012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04AE-E009-4CB6-B851-743394085BA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A4E8-7117-4B79-AA2F-1EDD4231B50E}" type="datetimeFigureOut">
              <a:rPr lang="en-US" smtClean="0"/>
              <a:t>6/2/2012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04AE-E009-4CB6-B851-743394085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A4E8-7117-4B79-AA2F-1EDD4231B50E}" type="datetimeFigureOut">
              <a:rPr lang="en-US" smtClean="0"/>
              <a:t>6/2/2012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04AE-E009-4CB6-B851-743394085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A4E8-7117-4B79-AA2F-1EDD4231B50E}" type="datetimeFigureOut">
              <a:rPr lang="en-US" smtClean="0"/>
              <a:t>6/2/2012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04AE-E009-4CB6-B851-743394085B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A4E8-7117-4B79-AA2F-1EDD4231B50E}" type="datetimeFigureOut">
              <a:rPr lang="en-US" smtClean="0"/>
              <a:t>6/2/2012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04AE-E009-4CB6-B851-743394085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A4E8-7117-4B79-AA2F-1EDD4231B50E}" type="datetimeFigureOut">
              <a:rPr lang="en-US" smtClean="0"/>
              <a:t>6/2/2012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04AE-E009-4CB6-B851-743394085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A4E8-7117-4B79-AA2F-1EDD4231B50E}" type="datetimeFigureOut">
              <a:rPr lang="en-US" smtClean="0"/>
              <a:t>6/2/2012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04AE-E009-4CB6-B851-743394085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A4E8-7117-4B79-AA2F-1EDD4231B50E}" type="datetimeFigureOut">
              <a:rPr lang="en-US" smtClean="0"/>
              <a:t>6/2/2012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04AE-E009-4CB6-B851-743394085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A4E8-7117-4B79-AA2F-1EDD4231B50E}" type="datetimeFigureOut">
              <a:rPr lang="en-US" smtClean="0"/>
              <a:t>6/2/2012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04AE-E009-4CB6-B851-743394085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A4E8-7117-4B79-AA2F-1EDD4231B50E}" type="datetimeFigureOut">
              <a:rPr lang="en-US" smtClean="0"/>
              <a:t>6/2/2012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04AE-E009-4CB6-B851-743394085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A4E8-7117-4B79-AA2F-1EDD4231B50E}" type="datetimeFigureOut">
              <a:rPr lang="en-US" smtClean="0"/>
              <a:t>6/2/2012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04AE-E009-4CB6-B851-743394085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3375A4E8-7117-4B79-AA2F-1EDD4231B50E}" type="datetimeFigureOut">
              <a:rPr lang="en-US" smtClean="0"/>
              <a:t>6/2/2012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46804AE-E009-4CB6-B851-743394085BA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 cap="all" spc="50" baseline="0">
          <a:solidFill>
            <a:schemeClr val="tx1"/>
          </a:solidFill>
          <a:latin typeface="Arial Rounded MT Bold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800" b="1" kern="1200" spc="3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800" b="1" kern="1200" spc="3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800" b="1" kern="1200" spc="3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800" b="1" kern="1200" spc="3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800" b="1" kern="1200" spc="3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Han Chan</a:t>
            </a:r>
            <a:r>
              <a:rPr lang="en-US" sz="2400" dirty="0"/>
              <a:t>, John Simonsen, John </a:t>
            </a:r>
            <a:r>
              <a:rPr lang="en-US" sz="2400" dirty="0" smtClean="0"/>
              <a:t>Nairn</a:t>
            </a:r>
          </a:p>
          <a:p>
            <a:r>
              <a:rPr lang="en-US" sz="2400" dirty="0" smtClean="0"/>
              <a:t>Oregon State University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Ionic crosslinking of cellulose nanocrystals</a:t>
            </a:r>
          </a:p>
        </p:txBody>
      </p:sp>
    </p:spTree>
    <p:extLst>
      <p:ext uri="{BB962C8B-B14F-4D97-AF65-F5344CB8AC3E}">
        <p14:creationId xmlns:p14="http://schemas.microsoft.com/office/powerpoint/2010/main" val="4185515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73050"/>
            <a:ext cx="7499350" cy="5907088"/>
          </a:xfrm>
          <a:prstGeom prst="rect">
            <a:avLst/>
          </a:prstGeom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331913" y="6308725"/>
            <a:ext cx="593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Garboczi, et. al. Phys. Rev. Ltrs. E, 1995, 52(1): 819-828</a:t>
            </a:r>
          </a:p>
        </p:txBody>
      </p:sp>
      <p:sp>
        <p:nvSpPr>
          <p:cNvPr id="27653" name="Line 6"/>
          <p:cNvSpPr>
            <a:spLocks noChangeShapeType="1"/>
          </p:cNvSpPr>
          <p:nvPr/>
        </p:nvSpPr>
        <p:spPr bwMode="auto">
          <a:xfrm flipV="1">
            <a:off x="6275388" y="1916113"/>
            <a:ext cx="0" cy="2233612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4" name="Line 7"/>
          <p:cNvSpPr>
            <a:spLocks noChangeShapeType="1"/>
          </p:cNvSpPr>
          <p:nvPr/>
        </p:nvSpPr>
        <p:spPr bwMode="auto">
          <a:xfrm flipH="1">
            <a:off x="1763713" y="2349500"/>
            <a:ext cx="4608512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4284663" y="3716338"/>
            <a:ext cx="19383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Aspect ratio = 70</a:t>
            </a:r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3132138" y="1989138"/>
            <a:ext cx="2962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Percolation threshold ~ 1%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13A7E-66C6-42E4-9DB8-311812E3B86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81400" y="1143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Monte Carlo simulation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11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Electrical conductivity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5075" y="1020763"/>
            <a:ext cx="685006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3549650" y="6553200"/>
            <a:ext cx="446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Alvarez, et al., J. App. Poly. Sci., (2006) 99:3005-3008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829F1-F7D5-49D0-9292-8C1A8E91533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5562600" cy="593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00400" y="6444734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Favier</a:t>
            </a:r>
            <a:r>
              <a:rPr lang="en-US" dirty="0" smtClean="0"/>
              <a:t>, et al., Poly. Eng. Sci. 1995, 37(10), 1735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306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3775" y="304800"/>
            <a:ext cx="7791450" cy="118427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200" dirty="0" smtClean="0"/>
              <a:t>Battery Separator, CNC</a:t>
            </a:r>
            <a:r>
              <a:rPr lang="en-US" sz="2400" dirty="0" smtClean="0"/>
              <a:t>s</a:t>
            </a:r>
            <a:r>
              <a:rPr lang="en-US" sz="3200" dirty="0" smtClean="0"/>
              <a:t> in poly(ethylene oxide)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38125" y="6521450"/>
            <a:ext cx="8062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/>
              <a:t>M. Samir, F. Alloin, J-Y Sanchez, A. Dufresne, 2004. Macromol. 37:4839-4844</a:t>
            </a:r>
          </a:p>
        </p:txBody>
      </p:sp>
      <p:pic>
        <p:nvPicPr>
          <p:cNvPr id="28676" name="Picture 4" descr="scan fou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44600" y="1412875"/>
            <a:ext cx="7158038" cy="5053013"/>
          </a:xfrm>
          <a:prstGeom prst="rect">
            <a:avLst/>
          </a:prstGeom>
          <a:noFill/>
        </p:spPr>
      </p:pic>
      <p:sp>
        <p:nvSpPr>
          <p:cNvPr id="28677" name="Line 5"/>
          <p:cNvSpPr>
            <a:spLocks noChangeShapeType="1"/>
          </p:cNvSpPr>
          <p:nvPr/>
        </p:nvSpPr>
        <p:spPr bwMode="auto">
          <a:xfrm flipV="1">
            <a:off x="5292725" y="2276475"/>
            <a:ext cx="0" cy="345757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272088" y="4892675"/>
            <a:ext cx="2620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Fuel cell operating temp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B5C21-8446-4CA0-8268-D04D0B9821D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7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79312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904" y="6346901"/>
            <a:ext cx="494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Capadona</a:t>
            </a:r>
            <a:r>
              <a:rPr lang="en-US" dirty="0" smtClean="0"/>
              <a:t>, et al. Science </a:t>
            </a:r>
            <a:r>
              <a:rPr lang="en-US" b="1" dirty="0" smtClean="0"/>
              <a:t>319 (2008) </a:t>
            </a:r>
            <a:r>
              <a:rPr lang="en-US" dirty="0" smtClean="0"/>
              <a:t>1370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9614" y="163492"/>
            <a:ext cx="8793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Enormous modulus loss on soaking in aqueous solution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438400" y="5224790"/>
            <a:ext cx="5048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Effective loss of percolation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3080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93725"/>
          </a:xfrm>
        </p:spPr>
        <p:txBody>
          <a:bodyPr/>
          <a:lstStyle/>
          <a:p>
            <a:r>
              <a:rPr lang="en-US" dirty="0" smtClean="0"/>
              <a:t>Shape-Memory effect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066800"/>
            <a:ext cx="5019675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0" y="6542014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Mendez, et al. </a:t>
            </a:r>
            <a:r>
              <a:rPr lang="en-US" sz="1400" dirty="0" err="1" smtClean="0"/>
              <a:t>Macromol</a:t>
            </a:r>
            <a:r>
              <a:rPr lang="en-US" sz="1400" dirty="0" smtClean="0"/>
              <a:t>. 2011, 44, 6827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5525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0" y="2226552"/>
            <a:ext cx="8918219" cy="211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9498" y="1295400"/>
            <a:ext cx="7924800" cy="5937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cap="all" spc="50" baseline="0">
                <a:solidFill>
                  <a:schemeClr val="tx1"/>
                </a:solidFill>
                <a:latin typeface="Arial Rounded MT Bold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Shape-Memory effect</a:t>
            </a:r>
          </a:p>
          <a:p>
            <a:endParaRPr lang="en-US" dirty="0"/>
          </a:p>
          <a:p>
            <a:r>
              <a:rPr lang="en-US" dirty="0" smtClean="0"/>
              <a:t>Self-propelled fishing lure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6427493"/>
            <a:ext cx="380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Mendez, et al. </a:t>
            </a:r>
            <a:r>
              <a:rPr lang="en-US" sz="1400" dirty="0" err="1" smtClean="0"/>
              <a:t>Macromol</a:t>
            </a:r>
            <a:r>
              <a:rPr lang="en-US" sz="1400" dirty="0" smtClean="0"/>
              <a:t>. 2011, 44, 6827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50111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9" y="723126"/>
            <a:ext cx="6700838" cy="463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437925"/>
            <a:ext cx="6324600" cy="114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7" y="65810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Faria</a:t>
            </a:r>
            <a:r>
              <a:rPr lang="en-US" sz="1200" dirty="0" smtClean="0"/>
              <a:t>, et al. J. </a:t>
            </a:r>
            <a:r>
              <a:rPr lang="en-US" sz="1200" dirty="0" err="1" smtClean="0"/>
              <a:t>Reinf</a:t>
            </a:r>
            <a:r>
              <a:rPr lang="en-US" sz="1200" dirty="0" smtClean="0"/>
              <a:t>. </a:t>
            </a:r>
            <a:r>
              <a:rPr lang="en-US" sz="1200" dirty="0" err="1" smtClean="0"/>
              <a:t>Plas</a:t>
            </a:r>
            <a:r>
              <a:rPr lang="en-US" sz="1200" dirty="0" smtClean="0"/>
              <a:t>. Comp. 2011, 30(20), 1729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524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 general problem for composites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83256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6231060" cy="580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6486526"/>
            <a:ext cx="3558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Muthirakkal</a:t>
            </a:r>
            <a:r>
              <a:rPr lang="en-US" sz="1200" dirty="0" smtClean="0"/>
              <a:t>, et al. Iran. Poly. J. 2010, 19(2), 89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05543" y="-11341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 general problem for composites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10110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68712"/>
            <a:ext cx="6057053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8922" y="6578595"/>
            <a:ext cx="2583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Yu, et al. Polymer Composites, 2009, 1458</a:t>
            </a:r>
            <a:endParaRPr lang="en-US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87362"/>
          </a:xfrm>
        </p:spPr>
        <p:txBody>
          <a:bodyPr/>
          <a:lstStyle/>
          <a:p>
            <a:r>
              <a:rPr lang="en-US" sz="2800" dirty="0" smtClean="0"/>
              <a:t>Carbon fiber has the same issue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391400" y="2743200"/>
            <a:ext cx="1532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Pultruded</a:t>
            </a:r>
            <a:r>
              <a:rPr lang="en-US" dirty="0" smtClean="0"/>
              <a:t> vinyl ester-carbon fiber reinforced composite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348218" y="3939017"/>
            <a:ext cx="3890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Interlaminar</a:t>
            </a:r>
            <a:r>
              <a:rPr lang="en-US" sz="3200" dirty="0" smtClean="0"/>
              <a:t> shear stress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2245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Much ado about percolation</a:t>
            </a:r>
          </a:p>
          <a:p>
            <a:r>
              <a:rPr lang="en-US" dirty="0" smtClean="0"/>
              <a:t>What is it?</a:t>
            </a:r>
          </a:p>
          <a:p>
            <a:r>
              <a:rPr lang="en-US" dirty="0" smtClean="0"/>
              <a:t>Literature reports</a:t>
            </a:r>
          </a:p>
          <a:p>
            <a:r>
              <a:rPr lang="en-US" dirty="0" smtClean="0"/>
              <a:t>Nairn Model</a:t>
            </a:r>
          </a:p>
          <a:p>
            <a:r>
              <a:rPr lang="en-US" dirty="0" smtClean="0"/>
              <a:t>Ionic crosslinking</a:t>
            </a:r>
          </a:p>
          <a:p>
            <a:r>
              <a:rPr lang="en-US" dirty="0"/>
              <a:t>Testing the hypothesis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3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639762"/>
          </a:xfrm>
        </p:spPr>
        <p:txBody>
          <a:bodyPr/>
          <a:lstStyle/>
          <a:p>
            <a:r>
              <a:rPr lang="en-US" dirty="0" smtClean="0"/>
              <a:t>Glass fiber in nylon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5562600" cy="559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9200" y="6560948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Hassan, et al. J. </a:t>
            </a:r>
            <a:r>
              <a:rPr lang="en-US" sz="1200" dirty="0" err="1" smtClean="0"/>
              <a:t>Reinf</a:t>
            </a:r>
            <a:r>
              <a:rPr lang="en-US" sz="1200" dirty="0" smtClean="0"/>
              <a:t>. </a:t>
            </a:r>
            <a:r>
              <a:rPr lang="en-US" sz="1200" dirty="0" err="1" smtClean="0"/>
              <a:t>Plas</a:t>
            </a:r>
            <a:r>
              <a:rPr lang="en-US" sz="1200" dirty="0" smtClean="0"/>
              <a:t>. Comp. 2011, 30(6), 488 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19812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fiber content increases degradation of properties increases upon exposure to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7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Susceptibility to moisture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Most fiber-filled composites are susceptible to moisture intrusion</a:t>
            </a:r>
          </a:p>
          <a:p>
            <a:endParaRPr lang="en-US" dirty="0" smtClean="0"/>
          </a:p>
          <a:p>
            <a:r>
              <a:rPr lang="en-US" dirty="0" smtClean="0"/>
              <a:t>The interphase appears to be adversely affected by moisture intrusion</a:t>
            </a:r>
          </a:p>
          <a:p>
            <a:endParaRPr lang="en-US" dirty="0" smtClean="0"/>
          </a:p>
          <a:p>
            <a:r>
              <a:rPr lang="en-US" dirty="0" smtClean="0"/>
              <a:t>This is not a percolation effect, it is an interphase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033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924800" cy="1905000"/>
          </a:xfrm>
        </p:spPr>
        <p:txBody>
          <a:bodyPr/>
          <a:lstStyle/>
          <a:p>
            <a:pPr algn="ctr"/>
            <a:r>
              <a:rPr lang="en-US" dirty="0" smtClean="0"/>
              <a:t>The Nairn model </a:t>
            </a:r>
            <a:br>
              <a:rPr lang="en-US" dirty="0" smtClean="0"/>
            </a:br>
            <a:r>
              <a:rPr lang="en-US" dirty="0" smtClean="0"/>
              <a:t>vs. </a:t>
            </a:r>
            <a:br>
              <a:rPr lang="en-US" dirty="0" smtClean="0"/>
            </a:br>
            <a:r>
              <a:rPr lang="en-US" dirty="0" smtClean="0"/>
              <a:t>The percolation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8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Model to Interpret Experiments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41" y="1544836"/>
            <a:ext cx="6884789" cy="445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4375547" y="2848570"/>
            <a:ext cx="4310807" cy="2053828"/>
            <a:chOff x="0" y="0"/>
            <a:chExt cx="3862" cy="1840"/>
          </a:xfrm>
        </p:grpSpPr>
        <p:sp>
          <p:nvSpPr>
            <p:cNvPr id="14349" name="Rectangle 3"/>
            <p:cNvSpPr>
              <a:spLocks/>
            </p:cNvSpPr>
            <p:nvPr/>
          </p:nvSpPr>
          <p:spPr bwMode="auto">
            <a:xfrm>
              <a:off x="994" y="521"/>
              <a:ext cx="2868" cy="974"/>
            </a:xfrm>
            <a:prstGeom prst="rect">
              <a:avLst/>
            </a:prstGeom>
            <a:solidFill>
              <a:srgbClr val="F2E5C6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lIns="127000" tIns="127000" rIns="127000" bIns="127000" anchor="ctr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Experiments greatly </a:t>
              </a:r>
              <a:r>
                <a:rPr lang="en-US" dirty="0" smtClean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exceed “expectation</a:t>
              </a:r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” from </a:t>
              </a:r>
              <a:r>
                <a:rPr lang="en-US" dirty="0" smtClean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mean-field modeling</a:t>
              </a:r>
              <a:endParaRPr lang="en-US" dirty="0">
                <a:solidFill>
                  <a:schemeClr val="bg1"/>
                </a:solidFill>
                <a:ea typeface="Gill Sans" charset="0"/>
                <a:cs typeface="Gill Sans" charset="0"/>
              </a:endParaRPr>
            </a:p>
          </p:txBody>
        </p:sp>
        <p:sp>
          <p:nvSpPr>
            <p:cNvPr id="14350" name="Line 4"/>
            <p:cNvSpPr>
              <a:spLocks noChangeShapeType="1"/>
            </p:cNvSpPr>
            <p:nvPr/>
          </p:nvSpPr>
          <p:spPr bwMode="auto">
            <a:xfrm>
              <a:off x="0" y="0"/>
              <a:ext cx="0" cy="184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51" name="Line 5"/>
            <p:cNvSpPr>
              <a:spLocks noChangeShapeType="1"/>
            </p:cNvSpPr>
            <p:nvPr/>
          </p:nvSpPr>
          <p:spPr bwMode="auto">
            <a:xfrm rot="10800000" flipH="1">
              <a:off x="0" y="1015"/>
              <a:ext cx="99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4577581" y="903014"/>
            <a:ext cx="3057301" cy="1624087"/>
            <a:chOff x="0" y="-55"/>
            <a:chExt cx="2176" cy="1455"/>
          </a:xfrm>
        </p:grpSpPr>
        <p:sp>
          <p:nvSpPr>
            <p:cNvPr id="14347" name="Rectangle 7"/>
            <p:cNvSpPr>
              <a:spLocks/>
            </p:cNvSpPr>
            <p:nvPr/>
          </p:nvSpPr>
          <p:spPr bwMode="auto">
            <a:xfrm>
              <a:off x="0" y="-55"/>
              <a:ext cx="2176" cy="974"/>
            </a:xfrm>
            <a:prstGeom prst="rect">
              <a:avLst/>
            </a:prstGeom>
            <a:solidFill>
              <a:srgbClr val="F2E5C6"/>
            </a:solidFill>
            <a:ln w="38100">
              <a:solidFill>
                <a:srgbClr val="FF020D"/>
              </a:solidFill>
              <a:miter lim="800000"/>
              <a:headEnd/>
              <a:tailEnd/>
            </a:ln>
          </p:spPr>
          <p:txBody>
            <a:bodyPr wrap="none" lIns="127000" tIns="127000" rIns="127000" bIns="127000" anchor="ctr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Experiments explained by</a:t>
              </a:r>
            </a:p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“percolation” which is a</a:t>
              </a:r>
            </a:p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nano phenomenon</a:t>
              </a:r>
            </a:p>
          </p:txBody>
        </p:sp>
        <p:sp>
          <p:nvSpPr>
            <p:cNvPr id="14348" name="Line 8"/>
            <p:cNvSpPr>
              <a:spLocks noChangeShapeType="1"/>
            </p:cNvSpPr>
            <p:nvPr/>
          </p:nvSpPr>
          <p:spPr bwMode="auto">
            <a:xfrm rot="10800000" flipH="1">
              <a:off x="202" y="872"/>
              <a:ext cx="232" cy="528"/>
            </a:xfrm>
            <a:prstGeom prst="line">
              <a:avLst/>
            </a:prstGeom>
            <a:noFill/>
            <a:ln w="38100">
              <a:solidFill>
                <a:srgbClr val="FF020D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4342" name="Rectangle 10"/>
          <p:cNvSpPr>
            <a:spLocks/>
          </p:cNvSpPr>
          <p:nvPr/>
        </p:nvSpPr>
        <p:spPr bwMode="auto">
          <a:xfrm>
            <a:off x="2088431" y="1866305"/>
            <a:ext cx="2080617" cy="30360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Helvetica" charset="0"/>
                <a:cs typeface="Helvetica" charset="0"/>
                <a:sym typeface="Helvetica" charset="0"/>
              </a:rPr>
              <a:t>Favier et al. (1995)</a:t>
            </a:r>
          </a:p>
        </p:txBody>
      </p:sp>
      <p:grpSp>
        <p:nvGrpSpPr>
          <p:cNvPr id="20493" name="Group 13"/>
          <p:cNvGrpSpPr>
            <a:grpSpLocks/>
          </p:cNvGrpSpPr>
          <p:nvPr/>
        </p:nvGrpSpPr>
        <p:grpSpPr bwMode="auto">
          <a:xfrm>
            <a:off x="251148" y="1107281"/>
            <a:ext cx="2339578" cy="2160984"/>
            <a:chOff x="0" y="0"/>
            <a:chExt cx="2096" cy="1936"/>
          </a:xfrm>
        </p:grpSpPr>
        <p:sp>
          <p:nvSpPr>
            <p:cNvPr id="14345" name="Rectangle 11"/>
            <p:cNvSpPr>
              <a:spLocks/>
            </p:cNvSpPr>
            <p:nvPr/>
          </p:nvSpPr>
          <p:spPr bwMode="auto">
            <a:xfrm>
              <a:off x="0" y="0"/>
              <a:ext cx="2096" cy="1124"/>
            </a:xfrm>
            <a:prstGeom prst="rect">
              <a:avLst/>
            </a:prstGeom>
            <a:solidFill>
              <a:srgbClr val="F2E5C6"/>
            </a:solidFill>
            <a:ln w="38100">
              <a:solidFill>
                <a:srgbClr val="146617"/>
              </a:solidFill>
              <a:miter lim="800000"/>
              <a:headEnd/>
              <a:tailEnd/>
            </a:ln>
          </p:spPr>
          <p:txBody>
            <a:bodyPr lIns="114300" tIns="114300" rIns="114300" bIns="114300" anchor="ctr"/>
            <a:lstStyle/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Great reinforcement</a:t>
              </a:r>
            </a:p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of the matrix</a:t>
              </a:r>
            </a:p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(&gt;1000X)</a:t>
              </a:r>
            </a:p>
          </p:txBody>
        </p:sp>
        <p:sp>
          <p:nvSpPr>
            <p:cNvPr id="14346" name="Line 12"/>
            <p:cNvSpPr>
              <a:spLocks noChangeShapeType="1"/>
            </p:cNvSpPr>
            <p:nvPr/>
          </p:nvSpPr>
          <p:spPr bwMode="auto">
            <a:xfrm rot="10800000">
              <a:off x="886" y="1124"/>
              <a:ext cx="0" cy="812"/>
            </a:xfrm>
            <a:prstGeom prst="line">
              <a:avLst/>
            </a:prstGeom>
            <a:noFill/>
            <a:ln w="38100">
              <a:solidFill>
                <a:srgbClr val="146617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4344" name="Rectangle 14"/>
          <p:cNvSpPr>
            <a:spLocks/>
          </p:cNvSpPr>
          <p:nvPr/>
        </p:nvSpPr>
        <p:spPr bwMode="auto">
          <a:xfrm>
            <a:off x="4375547" y="4947047"/>
            <a:ext cx="3259336" cy="30360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Helvetica" charset="0"/>
                <a:cs typeface="Helvetica" charset="0"/>
                <a:sym typeface="Helvetica" charset="0"/>
              </a:rPr>
              <a:t>Mean Field (2D, Halpin-Kardos)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4169048" y="6488668"/>
            <a:ext cx="474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courtesy of Prof. John Nairn, OSU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Alternate View: Use Better Mean Field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41" y="1544836"/>
            <a:ext cx="6884789" cy="445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3"/>
          <p:cNvSpPr>
            <a:spLocks/>
          </p:cNvSpPr>
          <p:nvPr/>
        </p:nvSpPr>
        <p:spPr bwMode="auto">
          <a:xfrm>
            <a:off x="4304109" y="4438055"/>
            <a:ext cx="3259336" cy="30360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Helvetica" charset="0"/>
                <a:cs typeface="Helvetica" charset="0"/>
                <a:sym typeface="Helvetica" charset="0"/>
              </a:rPr>
              <a:t>Mean Field (2D, Halpin-Kardos)</a:t>
            </a:r>
          </a:p>
        </p:txBody>
      </p:sp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5257801" y="3430116"/>
            <a:ext cx="3657600" cy="1087189"/>
            <a:chOff x="0" y="-55"/>
            <a:chExt cx="2438" cy="974"/>
          </a:xfrm>
        </p:grpSpPr>
        <p:sp>
          <p:nvSpPr>
            <p:cNvPr id="15367" name="Rectangle 4"/>
            <p:cNvSpPr>
              <a:spLocks/>
            </p:cNvSpPr>
            <p:nvPr/>
          </p:nvSpPr>
          <p:spPr bwMode="auto">
            <a:xfrm>
              <a:off x="0" y="-55"/>
              <a:ext cx="2438" cy="974"/>
            </a:xfrm>
            <a:prstGeom prst="rect">
              <a:avLst/>
            </a:prstGeom>
            <a:solidFill>
              <a:srgbClr val="F2E5C6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lIns="127000" tIns="127000" rIns="127000" bIns="127000" anchor="ctr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Experiments greatly exceed</a:t>
              </a:r>
            </a:p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“expectation” from mean-field</a:t>
              </a:r>
            </a:p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modeling</a:t>
              </a:r>
            </a:p>
          </p:txBody>
        </p:sp>
        <p:sp>
          <p:nvSpPr>
            <p:cNvPr id="15368" name="Rectangle 5"/>
            <p:cNvSpPr>
              <a:spLocks/>
            </p:cNvSpPr>
            <p:nvPr/>
          </p:nvSpPr>
          <p:spPr bwMode="auto">
            <a:xfrm>
              <a:off x="1042" y="80"/>
              <a:ext cx="320" cy="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5100">
                  <a:solidFill>
                    <a:schemeClr val="bg1"/>
                  </a:solidFill>
                  <a:ea typeface="Gill Sans" charset="0"/>
                  <a:cs typeface="Gill Sans" charset="0"/>
                </a:rPr>
                <a:t>X</a:t>
              </a:r>
            </a:p>
          </p:txBody>
        </p:sp>
      </p:grpSp>
      <p:sp>
        <p:nvSpPr>
          <p:cNvPr id="15366" name="Rectangle 7"/>
          <p:cNvSpPr>
            <a:spLocks/>
          </p:cNvSpPr>
          <p:nvPr/>
        </p:nvSpPr>
        <p:spPr bwMode="auto">
          <a:xfrm>
            <a:off x="2079501" y="1812727"/>
            <a:ext cx="2080617" cy="30360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Helvetica" charset="0"/>
                <a:cs typeface="Helvetica" charset="0"/>
                <a:sym typeface="Helvetica" charset="0"/>
              </a:rPr>
              <a:t>Favier et al. (1995)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4169048" y="6488668"/>
            <a:ext cx="474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courtesy of Prof. John Nairn, OSU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0128896" presetClass="entr" presetSubtype="1282127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Alternate View: Interface vs. Percolation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41" y="1544836"/>
            <a:ext cx="6884789" cy="445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5479481" y="1036960"/>
            <a:ext cx="3359719" cy="1641946"/>
            <a:chOff x="0" y="-303"/>
            <a:chExt cx="2396" cy="1471"/>
          </a:xfrm>
        </p:grpSpPr>
        <p:sp>
          <p:nvSpPr>
            <p:cNvPr id="16391" name="Rectangle 3"/>
            <p:cNvSpPr>
              <a:spLocks/>
            </p:cNvSpPr>
            <p:nvPr/>
          </p:nvSpPr>
          <p:spPr bwMode="auto">
            <a:xfrm>
              <a:off x="0" y="-303"/>
              <a:ext cx="2396" cy="1471"/>
            </a:xfrm>
            <a:prstGeom prst="rect">
              <a:avLst/>
            </a:prstGeom>
            <a:solidFill>
              <a:srgbClr val="F2E5C6"/>
            </a:solidFill>
            <a:ln w="38100">
              <a:solidFill>
                <a:srgbClr val="FF020D"/>
              </a:solidFill>
              <a:miter lim="800000"/>
              <a:headEnd/>
              <a:tailEnd/>
            </a:ln>
          </p:spPr>
          <p:txBody>
            <a:bodyPr wrap="square" lIns="127000" tIns="127000" rIns="127000" bIns="127000" anchor="ctr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Experiments explained by</a:t>
              </a:r>
            </a:p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“percolation” which is a</a:t>
              </a:r>
            </a:p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nano phenomenon</a:t>
              </a:r>
            </a:p>
          </p:txBody>
        </p:sp>
        <p:sp>
          <p:nvSpPr>
            <p:cNvPr id="16392" name="Rectangle 4"/>
            <p:cNvSpPr>
              <a:spLocks/>
            </p:cNvSpPr>
            <p:nvPr/>
          </p:nvSpPr>
          <p:spPr bwMode="auto">
            <a:xfrm>
              <a:off x="548" y="-290"/>
              <a:ext cx="435" cy="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sz="9600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X</a:t>
              </a:r>
            </a:p>
          </p:txBody>
        </p:sp>
      </p:grpSp>
      <p:sp>
        <p:nvSpPr>
          <p:cNvPr id="16389" name="Rectangle 6"/>
          <p:cNvSpPr>
            <a:spLocks/>
          </p:cNvSpPr>
          <p:nvPr/>
        </p:nvSpPr>
        <p:spPr bwMode="auto">
          <a:xfrm>
            <a:off x="2052712" y="1821656"/>
            <a:ext cx="2080617" cy="30360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Helvetica" charset="0"/>
                <a:cs typeface="Helvetica" charset="0"/>
                <a:sym typeface="Helvetica" charset="0"/>
              </a:rPr>
              <a:t>Favier et al. (1995)</a:t>
            </a:r>
          </a:p>
        </p:txBody>
      </p:sp>
      <p:sp>
        <p:nvSpPr>
          <p:cNvPr id="22535" name="Rectangle 7"/>
          <p:cNvSpPr>
            <a:spLocks/>
          </p:cNvSpPr>
          <p:nvPr/>
        </p:nvSpPr>
        <p:spPr bwMode="auto">
          <a:xfrm>
            <a:off x="1371600" y="4661118"/>
            <a:ext cx="7543800" cy="553998"/>
          </a:xfrm>
          <a:prstGeom prst="rect">
            <a:avLst/>
          </a:prstGeom>
          <a:solidFill>
            <a:srgbClr val="EDE1B4"/>
          </a:solidFill>
          <a:ln w="38100">
            <a:solidFill>
              <a:srgbClr val="FF0817"/>
            </a:solidFill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Gill Sans" charset="0"/>
                <a:cs typeface="Gill Sans" charset="0"/>
              </a:rPr>
              <a:t>“Modulus Percolation” - </a:t>
            </a:r>
            <a:r>
              <a:rPr lang="en-US" i="1" dirty="0" err="1">
                <a:solidFill>
                  <a:schemeClr val="bg1"/>
                </a:solidFill>
                <a:ea typeface="Gill Sans" charset="0"/>
                <a:cs typeface="Gill Sans" charset="0"/>
              </a:rPr>
              <a:t>E</a:t>
            </a:r>
            <a:r>
              <a:rPr lang="en-US" i="1" baseline="-6000" dirty="0" err="1">
                <a:solidFill>
                  <a:schemeClr val="bg1"/>
                </a:solidFill>
                <a:ea typeface="Gill Sans" charset="0"/>
                <a:cs typeface="Gill Sans" charset="0"/>
              </a:rPr>
              <a:t>c</a:t>
            </a:r>
            <a:r>
              <a:rPr lang="en-US" dirty="0">
                <a:solidFill>
                  <a:schemeClr val="bg1"/>
                </a:solidFill>
                <a:ea typeface="Gill Sans" charset="0"/>
                <a:cs typeface="Gill Sans" charset="0"/>
              </a:rPr>
              <a:t> increases slowly at first and then faster</a:t>
            </a:r>
          </a:p>
          <a:p>
            <a:r>
              <a:rPr lang="en-US" dirty="0">
                <a:solidFill>
                  <a:schemeClr val="bg1"/>
                </a:solidFill>
                <a:ea typeface="Gill Sans" charset="0"/>
                <a:cs typeface="Gill Sans" charset="0"/>
              </a:rPr>
              <a:t>Consequence of micromechanics and not of connectivity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4169048" y="6488668"/>
            <a:ext cx="474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courtesy of Prof. John Nairn, OSU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0129280" presetClass="entr" presetSubtype="1213016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Alternate View: </a:t>
            </a:r>
            <a:r>
              <a:rPr lang="en-US" i="1" smtClean="0"/>
              <a:t>E</a:t>
            </a:r>
            <a:r>
              <a:rPr lang="en-US" i="1" baseline="-6000" smtClean="0"/>
              <a:t>c</a:t>
            </a:r>
            <a:r>
              <a:rPr lang="en-US" smtClean="0"/>
              <a:t>/</a:t>
            </a:r>
            <a:r>
              <a:rPr lang="en-US" i="1" smtClean="0"/>
              <a:t>E</a:t>
            </a:r>
            <a:r>
              <a:rPr lang="en-US" i="1" baseline="-6000" smtClean="0"/>
              <a:t>m</a:t>
            </a:r>
            <a:r>
              <a:rPr lang="en-US" smtClean="0"/>
              <a:t> is Misleading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41" y="1544836"/>
            <a:ext cx="6884789" cy="445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3"/>
          <p:cNvSpPr>
            <a:spLocks/>
          </p:cNvSpPr>
          <p:nvPr/>
        </p:nvSpPr>
        <p:spPr bwMode="auto">
          <a:xfrm>
            <a:off x="4446984" y="2205633"/>
            <a:ext cx="1937742" cy="30360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Helvetica" charset="0"/>
                <a:cs typeface="Helvetica" charset="0"/>
                <a:sym typeface="Helvetica" charset="0"/>
              </a:rPr>
              <a:t>Favier et al. (1995)</a:t>
            </a:r>
          </a:p>
        </p:txBody>
      </p:sp>
      <p:grpSp>
        <p:nvGrpSpPr>
          <p:cNvPr id="23562" name="Group 10"/>
          <p:cNvGrpSpPr>
            <a:grpSpLocks/>
          </p:cNvGrpSpPr>
          <p:nvPr/>
        </p:nvGrpSpPr>
        <p:grpSpPr bwMode="auto">
          <a:xfrm>
            <a:off x="929804" y="1544836"/>
            <a:ext cx="7643813" cy="5110014"/>
            <a:chOff x="160" y="444"/>
            <a:chExt cx="6848" cy="4578"/>
          </a:xfrm>
        </p:grpSpPr>
        <p:grpSp>
          <p:nvGrpSpPr>
            <p:cNvPr id="17423" name="Group 8"/>
            <p:cNvGrpSpPr>
              <a:grpSpLocks/>
            </p:cNvGrpSpPr>
            <p:nvPr/>
          </p:nvGrpSpPr>
          <p:grpSpPr bwMode="auto">
            <a:xfrm>
              <a:off x="160" y="444"/>
              <a:ext cx="6848" cy="4578"/>
              <a:chOff x="160" y="444"/>
              <a:chExt cx="6848" cy="4578"/>
            </a:xfrm>
          </p:grpSpPr>
          <p:grpSp>
            <p:nvGrpSpPr>
              <p:cNvPr id="17425" name="Group 6"/>
              <p:cNvGrpSpPr>
                <a:grpSpLocks/>
              </p:cNvGrpSpPr>
              <p:nvPr/>
            </p:nvGrpSpPr>
            <p:grpSpPr bwMode="auto">
              <a:xfrm>
                <a:off x="160" y="444"/>
                <a:ext cx="6848" cy="4578"/>
                <a:chOff x="160" y="444"/>
                <a:chExt cx="6848" cy="4578"/>
              </a:xfrm>
            </p:grpSpPr>
            <p:pic>
              <p:nvPicPr>
                <p:cNvPr id="17427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444"/>
                  <a:ext cx="6168" cy="39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28" name="Rectangle 5"/>
                <p:cNvSpPr>
                  <a:spLocks/>
                </p:cNvSpPr>
                <p:nvPr/>
              </p:nvSpPr>
              <p:spPr bwMode="auto">
                <a:xfrm>
                  <a:off x="160" y="4726"/>
                  <a:ext cx="6848" cy="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r>
                    <a:rPr lang="en-US" dirty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Fiber reinforcement effects should be characterized by </a:t>
                  </a:r>
                  <a:r>
                    <a:rPr lang="en-US" i="1" dirty="0" err="1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E</a:t>
                  </a:r>
                  <a:r>
                    <a:rPr lang="en-US" i="1" baseline="-6000" dirty="0" err="1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c</a:t>
                  </a:r>
                  <a:r>
                    <a:rPr lang="en-US" dirty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 - </a:t>
                  </a:r>
                  <a:r>
                    <a:rPr lang="en-US" i="1" dirty="0" err="1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E</a:t>
                  </a:r>
                  <a:r>
                    <a:rPr lang="en-US" i="1" baseline="-6000" dirty="0" err="1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m</a:t>
                  </a:r>
                  <a:r>
                    <a:rPr lang="en-US" dirty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 and not </a:t>
                  </a:r>
                  <a:r>
                    <a:rPr lang="en-US" i="1" dirty="0" err="1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E</a:t>
                  </a:r>
                  <a:r>
                    <a:rPr lang="en-US" i="1" baseline="-6000" dirty="0" err="1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c</a:t>
                  </a:r>
                  <a:r>
                    <a:rPr lang="en-US" dirty="0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/</a:t>
                  </a:r>
                  <a:r>
                    <a:rPr lang="en-US" i="1" dirty="0" err="1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E</a:t>
                  </a:r>
                  <a:r>
                    <a:rPr lang="en-US" i="1" baseline="-6000" dirty="0" err="1">
                      <a:solidFill>
                        <a:schemeClr val="tx1"/>
                      </a:solidFill>
                      <a:ea typeface="Gill Sans" charset="0"/>
                      <a:cs typeface="Gill Sans" charset="0"/>
                    </a:rPr>
                    <a:t>m</a:t>
                  </a:r>
                  <a:endParaRPr lang="en-US" i="1" baseline="-6000" dirty="0">
                    <a:solidFill>
                      <a:schemeClr val="tx1"/>
                    </a:solidFill>
                    <a:ea typeface="Gill Sans" charset="0"/>
                    <a:cs typeface="Gill Sans" charset="0"/>
                  </a:endParaRPr>
                </a:p>
              </p:txBody>
            </p:sp>
          </p:grpSp>
          <p:sp>
            <p:nvSpPr>
              <p:cNvPr id="17426" name="Rectangle 7"/>
              <p:cNvSpPr>
                <a:spLocks/>
              </p:cNvSpPr>
              <p:nvPr/>
            </p:nvSpPr>
            <p:spPr bwMode="auto">
              <a:xfrm>
                <a:off x="4293" y="2716"/>
                <a:ext cx="1864" cy="2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500">
                    <a:latin typeface="Helvetica" charset="0"/>
                    <a:cs typeface="Helvetica" charset="0"/>
                    <a:sym typeface="Helvetica" charset="0"/>
                  </a:rPr>
                  <a:t>Favier et al. (1995)</a:t>
                </a:r>
              </a:p>
            </p:txBody>
          </p:sp>
        </p:grpSp>
        <p:sp>
          <p:nvSpPr>
            <p:cNvPr id="17424" name="Rectangle 9"/>
            <p:cNvSpPr>
              <a:spLocks/>
            </p:cNvSpPr>
            <p:nvPr/>
          </p:nvSpPr>
          <p:spPr bwMode="auto">
            <a:xfrm>
              <a:off x="3318" y="1044"/>
              <a:ext cx="1720" cy="2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7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3021584" y="1087189"/>
            <a:ext cx="3353097" cy="1808262"/>
            <a:chOff x="-492" y="-328"/>
            <a:chExt cx="3004" cy="1620"/>
          </a:xfrm>
        </p:grpSpPr>
        <p:sp>
          <p:nvSpPr>
            <p:cNvPr id="17421" name="Rectangle 11"/>
            <p:cNvSpPr>
              <a:spLocks/>
            </p:cNvSpPr>
            <p:nvPr/>
          </p:nvSpPr>
          <p:spPr bwMode="auto">
            <a:xfrm>
              <a:off x="-492" y="-328"/>
              <a:ext cx="3004" cy="1620"/>
            </a:xfrm>
            <a:prstGeom prst="rect">
              <a:avLst/>
            </a:prstGeom>
            <a:solidFill>
              <a:srgbClr val="F2E5C6"/>
            </a:solidFill>
            <a:ln w="38100">
              <a:solidFill>
                <a:srgbClr val="146617"/>
              </a:solidFill>
              <a:miter lim="800000"/>
              <a:headEnd/>
              <a:tailEnd/>
            </a:ln>
          </p:spPr>
          <p:txBody>
            <a:bodyPr lIns="114300" tIns="114300" rIns="114300" bIns="114300" anchor="ctr"/>
            <a:lstStyle/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Great reinforcement</a:t>
              </a:r>
            </a:p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of the matrix</a:t>
              </a:r>
            </a:p>
            <a:p>
              <a:r>
                <a:rPr lang="en-US" dirty="0">
                  <a:solidFill>
                    <a:schemeClr val="bg1"/>
                  </a:solidFill>
                  <a:ea typeface="Gill Sans" charset="0"/>
                  <a:cs typeface="Gill Sans" charset="0"/>
                </a:rPr>
                <a:t>(&gt;1000X)</a:t>
              </a:r>
            </a:p>
          </p:txBody>
        </p:sp>
        <p:sp>
          <p:nvSpPr>
            <p:cNvPr id="17422" name="Rectangle 12"/>
            <p:cNvSpPr>
              <a:spLocks/>
            </p:cNvSpPr>
            <p:nvPr/>
          </p:nvSpPr>
          <p:spPr bwMode="auto">
            <a:xfrm>
              <a:off x="684" y="72"/>
              <a:ext cx="320" cy="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5100">
                  <a:solidFill>
                    <a:srgbClr val="FF0118"/>
                  </a:solidFill>
                  <a:ea typeface="Gill Sans" charset="0"/>
                  <a:cs typeface="Gill Sans" charset="0"/>
                </a:rPr>
                <a:t>X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 flipH="1">
            <a:off x="4169048" y="6488668"/>
            <a:ext cx="474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courtesy of Prof. John Nairn, OSU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4394112" presetClass="entr" presetSubtype="12129928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52400"/>
            <a:ext cx="7924800" cy="715962"/>
          </a:xfrm>
        </p:spPr>
        <p:txBody>
          <a:bodyPr/>
          <a:lstStyle/>
          <a:p>
            <a:r>
              <a:rPr lang="en-US" dirty="0" smtClean="0"/>
              <a:t>More comparisons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203290"/>
              </p:ext>
            </p:extLst>
          </p:nvPr>
        </p:nvGraphicFramePr>
        <p:xfrm>
          <a:off x="457200" y="838200"/>
          <a:ext cx="8382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3364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828800"/>
            <a:ext cx="7885113" cy="1362075"/>
          </a:xfrm>
        </p:spPr>
        <p:txBody>
          <a:bodyPr/>
          <a:lstStyle/>
          <a:p>
            <a:r>
              <a:rPr lang="en-US" dirty="0" smtClean="0"/>
              <a:t>Is it percolation or is it a bad interphase?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Or both?.....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270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2590800"/>
            <a:ext cx="7924800" cy="3124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If only percolation changes, then no change in modulus</a:t>
            </a:r>
          </a:p>
          <a:p>
            <a:endParaRPr lang="en-US" sz="2000" dirty="0" smtClean="0"/>
          </a:p>
          <a:p>
            <a:r>
              <a:rPr lang="en-US" sz="2000" dirty="0" smtClean="0"/>
              <a:t>If only interphase changes, modulus will change about the same as </a:t>
            </a:r>
            <a:r>
              <a:rPr lang="en-US" sz="2000" dirty="0" err="1" smtClean="0"/>
              <a:t>uncrosslinked</a:t>
            </a:r>
            <a:r>
              <a:rPr lang="en-US" sz="2000" dirty="0" smtClean="0"/>
              <a:t> composite</a:t>
            </a:r>
          </a:p>
          <a:p>
            <a:endParaRPr lang="en-US" sz="2000" dirty="0" smtClean="0"/>
          </a:p>
          <a:p>
            <a:r>
              <a:rPr lang="en-US" sz="2000" dirty="0" smtClean="0"/>
              <a:t>If matrix also changes, properties will change, but less than unfilled control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90601" y="685800"/>
            <a:ext cx="769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Hypothesis: If the CNCs are crosslinked in a way that does not respond to water, then exposure to water should not reduce the modulus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212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PERCOLATION</a:t>
            </a:r>
          </a:p>
        </p:txBody>
      </p:sp>
      <p:sp>
        <p:nvSpPr>
          <p:cNvPr id="32256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E1DE4-44FA-4BB3-B021-A1613C04B2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Ionic crosslinking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Form a CNC gel, “aquagel,” in water</a:t>
            </a:r>
          </a:p>
          <a:p>
            <a:r>
              <a:rPr lang="en-US" dirty="0" smtClean="0"/>
              <a:t>Dry using supercritical CO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r>
              <a:rPr lang="en-US" dirty="0" smtClean="0"/>
              <a:t>Infuse the aerogel with polymer solution</a:t>
            </a:r>
          </a:p>
          <a:p>
            <a:pPr lvl="1"/>
            <a:r>
              <a:rPr lang="en-US" dirty="0" smtClean="0"/>
              <a:t>3D spatial distribution</a:t>
            </a:r>
          </a:p>
          <a:p>
            <a:r>
              <a:rPr lang="en-US" dirty="0" smtClean="0"/>
              <a:t>Evaporate solvent</a:t>
            </a:r>
          </a:p>
          <a:p>
            <a:r>
              <a:rPr lang="en-US" dirty="0" smtClean="0"/>
              <a:t>Test composite wet and dry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88" y="304800"/>
            <a:ext cx="7924800" cy="570507"/>
          </a:xfrm>
        </p:spPr>
        <p:txBody>
          <a:bodyPr/>
          <a:lstStyle/>
          <a:p>
            <a:r>
              <a:rPr lang="en-US" dirty="0" smtClean="0"/>
              <a:t>Cellulose nanocrystals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92516" y="1772529"/>
            <a:ext cx="7924800" cy="1676400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err="1" smtClean="0"/>
              <a:t>Nanocel</a:t>
            </a:r>
            <a:r>
              <a:rPr lang="en-US" dirty="0" smtClean="0"/>
              <a:t>™</a:t>
            </a:r>
          </a:p>
          <a:p>
            <a:r>
              <a:rPr lang="en-US" dirty="0" smtClean="0"/>
              <a:t>One step process </a:t>
            </a:r>
          </a:p>
          <a:p>
            <a:r>
              <a:rPr lang="en-US" dirty="0" smtClean="0"/>
              <a:t>Can use a variety of biomass raw materials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3463" y="3972479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Rounded MT Bold" pitchFamily="34" charset="0"/>
              </a:rPr>
              <a:t>Biomass </a:t>
            </a:r>
            <a:endParaRPr lang="en-US" sz="2400" b="1" dirty="0">
              <a:latin typeface="Arial Rounded MT Bold" pitchFamily="34" charset="0"/>
            </a:endParaRPr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1674269" y="4203312"/>
            <a:ext cx="1202394" cy="0"/>
          </a:xfrm>
          <a:prstGeom prst="straightConnector1">
            <a:avLst/>
          </a:prstGeom>
          <a:ln w="603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76921" y="3416993"/>
            <a:ext cx="1399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(NH</a:t>
            </a:r>
            <a:r>
              <a:rPr lang="en-US" baseline="-25000" dirty="0" smtClean="0">
                <a:latin typeface="Arial Rounded MT Bold" pitchFamily="34" charset="0"/>
              </a:rPr>
              <a:t>4</a:t>
            </a:r>
            <a:r>
              <a:rPr lang="en-US" dirty="0" smtClean="0">
                <a:latin typeface="Arial Rounded MT Bold" pitchFamily="34" charset="0"/>
              </a:rPr>
              <a:t>)</a:t>
            </a:r>
            <a:r>
              <a:rPr lang="en-US" baseline="-25000" dirty="0" smtClean="0">
                <a:latin typeface="Arial Rounded MT Bold" pitchFamily="34" charset="0"/>
              </a:rPr>
              <a:t>2</a:t>
            </a:r>
            <a:r>
              <a:rPr lang="en-US" dirty="0" smtClean="0">
                <a:latin typeface="Arial Rounded MT Bold" pitchFamily="34" charset="0"/>
              </a:rPr>
              <a:t>S</a:t>
            </a:r>
            <a:r>
              <a:rPr lang="en-US" baseline="-25000" dirty="0" smtClean="0">
                <a:latin typeface="Arial Rounded MT Bold" pitchFamily="34" charset="0"/>
              </a:rPr>
              <a:t>2</a:t>
            </a:r>
            <a:r>
              <a:rPr lang="en-US" dirty="0" smtClean="0">
                <a:latin typeface="Arial Rounded MT Bold" pitchFamily="34" charset="0"/>
              </a:rPr>
              <a:t>O</a:t>
            </a:r>
            <a:r>
              <a:rPr lang="en-US" baseline="-25000" dirty="0" smtClean="0">
                <a:latin typeface="Arial Rounded MT Bold" pitchFamily="34" charset="0"/>
              </a:rPr>
              <a:t>8</a:t>
            </a:r>
          </a:p>
          <a:p>
            <a:pPr algn="ctr"/>
            <a:r>
              <a:rPr lang="en-US" dirty="0">
                <a:latin typeface="Arial Rounded MT Bold" pitchFamily="34" charset="0"/>
              </a:rPr>
              <a:t>p</a:t>
            </a:r>
            <a:r>
              <a:rPr lang="en-US" dirty="0" smtClean="0">
                <a:latin typeface="Arial Rounded MT Bold" pitchFamily="34" charset="0"/>
              </a:rPr>
              <a:t>H 1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1886" y="4439913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60 – 80 °C</a:t>
            </a:r>
          </a:p>
          <a:p>
            <a:pPr algn="ctr"/>
            <a:r>
              <a:rPr lang="en-US" sz="2400" dirty="0" smtClean="0">
                <a:latin typeface="Arial Rounded MT Bold" pitchFamily="34" charset="0"/>
              </a:rPr>
              <a:t>16 h</a:t>
            </a:r>
            <a:endParaRPr lang="en-US" sz="2400" dirty="0">
              <a:latin typeface="Arial Rounded MT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3639" y="3942592"/>
            <a:ext cx="2957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Rounded MT Bold" pitchFamily="34" charset="0"/>
              </a:rPr>
              <a:t>CNCs + waste</a:t>
            </a:r>
            <a:endParaRPr lang="en-US" sz="3200" dirty="0">
              <a:latin typeface="Arial Rounded MT Bold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033896" y="4355712"/>
            <a:ext cx="1202394" cy="0"/>
          </a:xfrm>
          <a:prstGeom prst="straightConnector1">
            <a:avLst/>
          </a:prstGeom>
          <a:ln w="603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66968" y="4063324"/>
            <a:ext cx="1741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Rounded MT Bold" pitchFamily="34" charset="0"/>
              </a:rPr>
              <a:t>C.CNCs</a:t>
            </a:r>
            <a:endParaRPr lang="en-US" sz="3200" dirty="0"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9353" y="4650478"/>
            <a:ext cx="1891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 Rounded MT Bold" pitchFamily="34" charset="0"/>
              </a:rPr>
              <a:t>diafiltration</a:t>
            </a:r>
            <a:endParaRPr lang="en-US" sz="2400" dirty="0">
              <a:latin typeface="Arial Rounded MT Bol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41125" y="1182783"/>
            <a:ext cx="7924800" cy="68243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cap="all" spc="5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Bio Vision technology, </a:t>
            </a:r>
            <a:r>
              <a:rPr lang="en-US" dirty="0" err="1" smtClean="0"/>
              <a:t>inc.</a:t>
            </a:r>
            <a:endParaRPr lang="en-US" dirty="0"/>
          </a:p>
        </p:txBody>
      </p:sp>
      <p:pic>
        <p:nvPicPr>
          <p:cNvPr id="17" name="Picture 16" descr="ey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5120" y="1277968"/>
            <a:ext cx="1295400" cy="587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8077" y="3693992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~0.5 </a:t>
            </a:r>
            <a:r>
              <a:rPr lang="en-US" dirty="0" err="1" smtClean="0"/>
              <a:t>mmol</a:t>
            </a:r>
            <a:r>
              <a:rPr lang="en-US" dirty="0" smtClean="0"/>
              <a:t>/g CO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52743" y="6324600"/>
            <a:ext cx="3962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WO </a:t>
            </a:r>
            <a:r>
              <a:rPr lang="en-US" sz="2000" dirty="0" smtClean="0"/>
              <a:t>2011072365, </a:t>
            </a:r>
            <a:r>
              <a:rPr lang="en-US" sz="2000" dirty="0"/>
              <a:t>Mar 15, </a:t>
            </a:r>
            <a:r>
              <a:rPr lang="en-US" sz="2000" dirty="0" smtClean="0"/>
              <a:t>2010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80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291224" y="1587794"/>
            <a:ext cx="4810261" cy="4354206"/>
            <a:chOff x="4291224" y="1587794"/>
            <a:chExt cx="4810261" cy="4354206"/>
          </a:xfrm>
        </p:grpSpPr>
        <p:grpSp>
          <p:nvGrpSpPr>
            <p:cNvPr id="6" name="Group 5"/>
            <p:cNvGrpSpPr/>
            <p:nvPr/>
          </p:nvGrpSpPr>
          <p:grpSpPr>
            <a:xfrm>
              <a:off x="4343400" y="1587794"/>
              <a:ext cx="4643221" cy="4132521"/>
              <a:chOff x="4932040" y="620688"/>
              <a:chExt cx="4111515" cy="3847407"/>
            </a:xfrm>
          </p:grpSpPr>
          <p:pic>
            <p:nvPicPr>
              <p:cNvPr id="7" name="Picture 6" descr="AFM-Phase-5by5-2.bmp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004048" y="620688"/>
                <a:ext cx="3535685" cy="3535685"/>
              </a:xfrm>
              <a:prstGeom prst="rect">
                <a:avLst/>
              </a:prstGeom>
            </p:spPr>
          </p:pic>
          <p:sp>
            <p:nvSpPr>
              <p:cNvPr id="8" name="TextBox 8"/>
              <p:cNvSpPr txBox="1"/>
              <p:nvPr/>
            </p:nvSpPr>
            <p:spPr>
              <a:xfrm>
                <a:off x="4932040" y="4149080"/>
                <a:ext cx="432048" cy="319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9" name="TextBox 10"/>
              <p:cNvSpPr txBox="1"/>
              <p:nvPr/>
            </p:nvSpPr>
            <p:spPr>
              <a:xfrm>
                <a:off x="8094744" y="4149080"/>
                <a:ext cx="948811" cy="319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5</a:t>
                </a:r>
                <a:r>
                  <a:rPr kumimoji="0" lang="el-G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μ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m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291224" y="5380177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 Rounded MT Bold" pitchFamily="34" charset="0"/>
                </a:rPr>
                <a:t>0</a:t>
              </a:r>
              <a:endParaRPr lang="en-US" sz="2400" b="1" dirty="0">
                <a:latin typeface="Arial Rounded MT Bold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33940" y="5480335"/>
              <a:ext cx="867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 Rounded MT Bold" pitchFamily="34" charset="0"/>
                </a:rPr>
                <a:t>5 </a:t>
              </a:r>
              <a:r>
                <a:rPr lang="el-GR" sz="2400" b="1" dirty="0" smtClean="0">
                  <a:latin typeface="Calibri"/>
                  <a:cs typeface="Calibri"/>
                </a:rPr>
                <a:t>μ</a:t>
              </a:r>
              <a:r>
                <a:rPr lang="en-US" sz="2400" b="1" dirty="0" smtClean="0">
                  <a:latin typeface="Calibri"/>
                  <a:cs typeface="Calibri"/>
                </a:rPr>
                <a:t>m</a:t>
              </a:r>
              <a:endParaRPr lang="en-US" sz="2400" b="1" dirty="0">
                <a:latin typeface="Arial Rounded MT Bold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" y="1219201"/>
            <a:ext cx="4062624" cy="4495798"/>
            <a:chOff x="381000" y="1524000"/>
            <a:chExt cx="3581400" cy="3962400"/>
          </a:xfrm>
        </p:grpSpPr>
        <p:pic>
          <p:nvPicPr>
            <p:cNvPr id="5" name="Picture 4" descr="BV-3-2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1524000"/>
              <a:ext cx="3581400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457199" y="2098687"/>
              <a:ext cx="1371600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33400" y="1637022"/>
              <a:ext cx="867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</a:rPr>
                <a:t>2</a:t>
              </a:r>
              <a:r>
                <a:rPr lang="en-US" sz="2400" b="1" dirty="0" smtClean="0">
                  <a:solidFill>
                    <a:schemeClr val="bg1"/>
                  </a:solidFill>
                  <a:latin typeface="Arial Rounded MT Bold" pitchFamily="34" charset="0"/>
                </a:rPr>
                <a:t> </a:t>
              </a:r>
              <a:r>
                <a:rPr lang="el-GR" sz="24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μ</a:t>
              </a:r>
              <a:r>
                <a:rPr lang="en-US" sz="24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m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512528" y="134968"/>
            <a:ext cx="7924800" cy="68243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cap="all" spc="5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Bio Vision technology, </a:t>
            </a:r>
            <a:r>
              <a:rPr lang="en-US" dirty="0" err="1" smtClean="0"/>
              <a:t>inc.</a:t>
            </a:r>
            <a:endParaRPr lang="en-US" dirty="0"/>
          </a:p>
        </p:txBody>
      </p:sp>
      <p:pic>
        <p:nvPicPr>
          <p:cNvPr id="17" name="Picture 16" descr="ey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0164" y="476185"/>
            <a:ext cx="1295400" cy="5872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57187" y="6493984"/>
            <a:ext cx="439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courtesy of Bio Vision Tech. Inc.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351864" y="805369"/>
            <a:ext cx="2246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/>
              <a:t>Nanocel</a:t>
            </a:r>
            <a:r>
              <a:rPr lang="en-US" sz="3200" dirty="0"/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384253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Ionic </a:t>
            </a:r>
            <a:r>
              <a:rPr lang="en-US" dirty="0" smtClean="0"/>
              <a:t>crosslinking: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Aquagel </a:t>
            </a:r>
            <a:r>
              <a:rPr lang="en-US" dirty="0" smtClean="0"/>
              <a:t>formation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258822" y="2793921"/>
            <a:ext cx="2900362" cy="1182053"/>
            <a:chOff x="750724" y="4026932"/>
            <a:chExt cx="2900362" cy="1182053"/>
          </a:xfrm>
        </p:grpSpPr>
        <p:sp>
          <p:nvSpPr>
            <p:cNvPr id="5" name="Rectangle 4"/>
            <p:cNvSpPr/>
            <p:nvPr/>
          </p:nvSpPr>
          <p:spPr>
            <a:xfrm>
              <a:off x="750724" y="4472464"/>
              <a:ext cx="2895600" cy="2286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122199" y="4026932"/>
              <a:ext cx="574196" cy="445532"/>
              <a:chOff x="1819275" y="2145268"/>
              <a:chExt cx="574196" cy="445532"/>
            </a:xfrm>
          </p:grpSpPr>
          <p:cxnSp>
            <p:nvCxnSpPr>
              <p:cNvPr id="7" name="Straight Connector 6"/>
              <p:cNvCxnSpPr/>
              <p:nvPr/>
            </p:nvCxnSpPr>
            <p:spPr>
              <a:xfrm flipV="1">
                <a:off x="1981200" y="2438400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1819275" y="2145268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2209800" y="2209800"/>
                <a:ext cx="7620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1969924" y="4026932"/>
              <a:ext cx="574196" cy="439698"/>
              <a:chOff x="1819275" y="2151102"/>
              <a:chExt cx="574196" cy="439698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V="1">
                <a:off x="1981200" y="2438400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1819275" y="2151102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209800" y="2209800"/>
                <a:ext cx="7620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3076890" y="4055507"/>
              <a:ext cx="574196" cy="445532"/>
              <a:chOff x="1819275" y="2145268"/>
              <a:chExt cx="574196" cy="445532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V="1">
                <a:off x="1981200" y="2438400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1819275" y="2145268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2209800" y="2209800"/>
                <a:ext cx="7620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1417071" y="4668203"/>
              <a:ext cx="574196" cy="521732"/>
              <a:chOff x="1417071" y="4668203"/>
              <a:chExt cx="574196" cy="521732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V="1">
                <a:off x="1657174" y="4668203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1417071" y="4820603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99822" y="4941332"/>
              <a:ext cx="762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>
              <a:off x="2556341" y="4687253"/>
              <a:ext cx="574196" cy="521732"/>
              <a:chOff x="1417071" y="4668203"/>
              <a:chExt cx="574196" cy="521732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flipV="1">
                <a:off x="1657174" y="4668203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1417071" y="4820603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</p:grpSp>
        <p:cxnSp>
          <p:nvCxnSpPr>
            <p:cNvPr id="45" name="Straight Connector 44"/>
            <p:cNvCxnSpPr/>
            <p:nvPr/>
          </p:nvCxnSpPr>
          <p:spPr>
            <a:xfrm>
              <a:off x="2972430" y="4941332"/>
              <a:ext cx="762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876800" y="3796062"/>
            <a:ext cx="2900362" cy="1182053"/>
            <a:chOff x="750724" y="4026932"/>
            <a:chExt cx="2900362" cy="1182053"/>
          </a:xfrm>
        </p:grpSpPr>
        <p:sp>
          <p:nvSpPr>
            <p:cNvPr id="48" name="Rectangle 47"/>
            <p:cNvSpPr/>
            <p:nvPr/>
          </p:nvSpPr>
          <p:spPr>
            <a:xfrm>
              <a:off x="750724" y="4472464"/>
              <a:ext cx="2895600" cy="2286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1122199" y="4026932"/>
              <a:ext cx="574196" cy="445532"/>
              <a:chOff x="1819275" y="2145268"/>
              <a:chExt cx="574196" cy="445532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 flipV="1">
                <a:off x="1981200" y="2438400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1819275" y="2145268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>
                <a:off x="2209800" y="2209800"/>
                <a:ext cx="7620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1969924" y="4026932"/>
              <a:ext cx="574196" cy="439698"/>
              <a:chOff x="1819275" y="2151102"/>
              <a:chExt cx="574196" cy="439698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 flipV="1">
                <a:off x="1981200" y="2438400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1819275" y="2151102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>
                <a:off x="2209800" y="2209800"/>
                <a:ext cx="7620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/>
            <p:cNvGrpSpPr/>
            <p:nvPr/>
          </p:nvGrpSpPr>
          <p:grpSpPr>
            <a:xfrm>
              <a:off x="3076890" y="4055507"/>
              <a:ext cx="574196" cy="445532"/>
              <a:chOff x="1819275" y="2145268"/>
              <a:chExt cx="574196" cy="445532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 flipV="1">
                <a:off x="1981200" y="2438400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1819275" y="2145268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>
                <a:off x="2209800" y="2209800"/>
                <a:ext cx="7620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/>
            <p:cNvGrpSpPr/>
            <p:nvPr/>
          </p:nvGrpSpPr>
          <p:grpSpPr>
            <a:xfrm>
              <a:off x="1417071" y="4668203"/>
              <a:ext cx="574196" cy="521732"/>
              <a:chOff x="1417071" y="4668203"/>
              <a:chExt cx="574196" cy="521732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flipV="1">
                <a:off x="1657174" y="4668203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1417071" y="4820603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</p:grpSp>
        <p:cxnSp>
          <p:nvCxnSpPr>
            <p:cNvPr id="53" name="Straight Connector 52"/>
            <p:cNvCxnSpPr/>
            <p:nvPr/>
          </p:nvCxnSpPr>
          <p:spPr>
            <a:xfrm>
              <a:off x="1799822" y="4941332"/>
              <a:ext cx="762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2556341" y="4687253"/>
              <a:ext cx="574196" cy="521732"/>
              <a:chOff x="1417071" y="4668203"/>
              <a:chExt cx="574196" cy="521732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flipV="1">
                <a:off x="1657174" y="4668203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1417071" y="4820603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</p:grpSp>
        <p:cxnSp>
          <p:nvCxnSpPr>
            <p:cNvPr id="55" name="Straight Connector 54"/>
            <p:cNvCxnSpPr/>
            <p:nvPr/>
          </p:nvCxnSpPr>
          <p:spPr>
            <a:xfrm>
              <a:off x="2972430" y="4941332"/>
              <a:ext cx="762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4892123" y="2242066"/>
            <a:ext cx="2900362" cy="1182053"/>
            <a:chOff x="750724" y="4026932"/>
            <a:chExt cx="2900362" cy="1182053"/>
          </a:xfrm>
        </p:grpSpPr>
        <p:sp>
          <p:nvSpPr>
            <p:cNvPr id="70" name="Rectangle 69"/>
            <p:cNvSpPr/>
            <p:nvPr/>
          </p:nvSpPr>
          <p:spPr>
            <a:xfrm>
              <a:off x="750724" y="4472464"/>
              <a:ext cx="2895600" cy="2286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1122199" y="4026932"/>
              <a:ext cx="574196" cy="445532"/>
              <a:chOff x="1819275" y="2145268"/>
              <a:chExt cx="574196" cy="445532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 flipV="1">
                <a:off x="1981200" y="2438400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/>
              <p:cNvSpPr txBox="1"/>
              <p:nvPr/>
            </p:nvSpPr>
            <p:spPr>
              <a:xfrm>
                <a:off x="1819275" y="2145268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>
                <a:off x="2209800" y="2209800"/>
                <a:ext cx="7620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>
              <a:off x="1969924" y="4026932"/>
              <a:ext cx="574196" cy="439698"/>
              <a:chOff x="1819275" y="2151102"/>
              <a:chExt cx="574196" cy="439698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 flipV="1">
                <a:off x="1981200" y="2438400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1819275" y="2151102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>
                <a:off x="2209800" y="2209800"/>
                <a:ext cx="7620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3076890" y="4055507"/>
              <a:ext cx="574196" cy="445532"/>
              <a:chOff x="1819275" y="2145268"/>
              <a:chExt cx="574196" cy="445532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 flipV="1">
                <a:off x="1981200" y="2438400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/>
              <p:cNvSpPr txBox="1"/>
              <p:nvPr/>
            </p:nvSpPr>
            <p:spPr>
              <a:xfrm>
                <a:off x="1819275" y="2145268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>
                <a:off x="2209800" y="2209800"/>
                <a:ext cx="7620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1417071" y="4668203"/>
              <a:ext cx="574196" cy="521732"/>
              <a:chOff x="1417071" y="4668203"/>
              <a:chExt cx="574196" cy="521732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 flipV="1">
                <a:off x="1657174" y="4668203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/>
              <p:cNvSpPr txBox="1"/>
              <p:nvPr/>
            </p:nvSpPr>
            <p:spPr>
              <a:xfrm>
                <a:off x="1417071" y="4820603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</p:grpSp>
        <p:cxnSp>
          <p:nvCxnSpPr>
            <p:cNvPr id="75" name="Straight Connector 74"/>
            <p:cNvCxnSpPr/>
            <p:nvPr/>
          </p:nvCxnSpPr>
          <p:spPr>
            <a:xfrm>
              <a:off x="1799822" y="4941332"/>
              <a:ext cx="762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2556341" y="4687253"/>
              <a:ext cx="574196" cy="521732"/>
              <a:chOff x="1417071" y="4668203"/>
              <a:chExt cx="574196" cy="521732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 flipV="1">
                <a:off x="1657174" y="4668203"/>
                <a:ext cx="0" cy="152400"/>
              </a:xfrm>
              <a:prstGeom prst="line">
                <a:avLst/>
              </a:prstGeom>
              <a:ln w="444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1417071" y="4820603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</a:t>
                </a:r>
                <a:r>
                  <a:rPr lang="en-US" baseline="-25000" dirty="0" smtClean="0"/>
                  <a:t>2 </a:t>
                </a:r>
                <a:endParaRPr lang="en-US" dirty="0"/>
              </a:p>
            </p:txBody>
          </p:sp>
        </p:grpSp>
        <p:cxnSp>
          <p:nvCxnSpPr>
            <p:cNvPr id="77" name="Straight Connector 76"/>
            <p:cNvCxnSpPr/>
            <p:nvPr/>
          </p:nvCxnSpPr>
          <p:spPr>
            <a:xfrm>
              <a:off x="2972430" y="4941332"/>
              <a:ext cx="762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Arrow Connector 91"/>
          <p:cNvCxnSpPr/>
          <p:nvPr/>
        </p:nvCxnSpPr>
        <p:spPr>
          <a:xfrm flipV="1">
            <a:off x="3657600" y="3268028"/>
            <a:ext cx="762000" cy="1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3645195" y="3625991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Rounded MT Bold" pitchFamily="34" charset="0"/>
              </a:rPr>
              <a:t>M</a:t>
            </a:r>
            <a:r>
              <a:rPr lang="en-US" sz="2400" b="1" baseline="30000" dirty="0" smtClean="0">
                <a:latin typeface="Arial Rounded MT Bold" pitchFamily="34" charset="0"/>
              </a:rPr>
              <a:t>3+</a:t>
            </a:r>
            <a:endParaRPr lang="en-US" sz="2400" b="1" dirty="0">
              <a:latin typeface="Arial Rounded MT Bold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369379" y="3357381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Rounded MT Bold" pitchFamily="34" charset="0"/>
              </a:rPr>
              <a:t>M</a:t>
            </a:r>
            <a:r>
              <a:rPr lang="en-US" sz="2400" b="1" baseline="30000" dirty="0" smtClean="0">
                <a:latin typeface="Arial Rounded MT Bold" pitchFamily="34" charset="0"/>
              </a:rPr>
              <a:t>3+</a:t>
            </a:r>
            <a:endParaRPr lang="en-US" sz="2400" b="1" dirty="0">
              <a:latin typeface="Arial Rounded MT Bold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091238" y="3334397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Rounded MT Bold" pitchFamily="34" charset="0"/>
              </a:rPr>
              <a:t>M</a:t>
            </a:r>
            <a:r>
              <a:rPr lang="en-US" sz="2400" b="1" baseline="30000" dirty="0" smtClean="0">
                <a:latin typeface="Arial Rounded MT Bold" pitchFamily="34" charset="0"/>
              </a:rPr>
              <a:t>3+</a:t>
            </a:r>
            <a:endParaRPr lang="en-US" sz="2400" b="1" dirty="0">
              <a:latin typeface="Arial Rounded MT Bold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727000" y="3329787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Rounded MT Bold" pitchFamily="34" charset="0"/>
              </a:rPr>
              <a:t>M</a:t>
            </a:r>
            <a:r>
              <a:rPr lang="en-US" sz="2400" b="1" baseline="30000" dirty="0" smtClean="0">
                <a:latin typeface="Arial Rounded MT Bold" pitchFamily="34" charset="0"/>
              </a:rPr>
              <a:t>3+</a:t>
            </a:r>
            <a:endParaRPr lang="en-US" sz="2400" b="1" dirty="0">
              <a:latin typeface="Arial Rounded MT Bold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2377" y="5024735"/>
            <a:ext cx="5319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Rounded MT Bold" pitchFamily="34" charset="0"/>
              </a:rPr>
              <a:t>M = Al</a:t>
            </a:r>
            <a:r>
              <a:rPr lang="en-US" sz="2400" b="1" baseline="30000" dirty="0" smtClean="0">
                <a:latin typeface="Arial Rounded MT Bold" pitchFamily="34" charset="0"/>
              </a:rPr>
              <a:t>3+</a:t>
            </a:r>
            <a:r>
              <a:rPr lang="en-US" sz="2400" b="1" dirty="0" smtClean="0">
                <a:latin typeface="Arial Rounded MT Bold" pitchFamily="34" charset="0"/>
              </a:rPr>
              <a:t>, Fe</a:t>
            </a:r>
            <a:r>
              <a:rPr lang="en-US" sz="2400" b="1" baseline="30000" dirty="0" smtClean="0">
                <a:latin typeface="Arial Rounded MT Bold" pitchFamily="34" charset="0"/>
              </a:rPr>
              <a:t>3+</a:t>
            </a:r>
            <a:r>
              <a:rPr lang="en-US" sz="2400" b="1" dirty="0" smtClean="0">
                <a:latin typeface="Arial Rounded MT Bold" pitchFamily="34" charset="0"/>
              </a:rPr>
              <a:t>, Zr</a:t>
            </a:r>
            <a:r>
              <a:rPr lang="en-US" sz="2400" b="1" baseline="30000" dirty="0" smtClean="0">
                <a:latin typeface="Arial Rounded MT Bold" pitchFamily="34" charset="0"/>
              </a:rPr>
              <a:t>4+</a:t>
            </a:r>
            <a:r>
              <a:rPr lang="en-US" sz="2400" b="1" dirty="0" smtClean="0">
                <a:latin typeface="Arial Rounded MT Bold" pitchFamily="34" charset="0"/>
              </a:rPr>
              <a:t>, Dy</a:t>
            </a:r>
            <a:r>
              <a:rPr lang="en-US" sz="2400" b="1" baseline="30000" dirty="0" smtClean="0">
                <a:latin typeface="Arial Rounded MT Bold" pitchFamily="34" charset="0"/>
              </a:rPr>
              <a:t>3+</a:t>
            </a:r>
            <a:r>
              <a:rPr lang="en-US" sz="2400" b="1" dirty="0" smtClean="0">
                <a:latin typeface="Arial Rounded MT Bold" pitchFamily="34" charset="0"/>
              </a:rPr>
              <a:t> </a:t>
            </a:r>
            <a:endParaRPr lang="en-US" sz="2400" b="1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8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 Gelation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5" t="15743" r="21028" b="14259"/>
          <a:stretch/>
        </p:blipFill>
        <p:spPr bwMode="auto">
          <a:xfrm>
            <a:off x="762000" y="1684906"/>
            <a:ext cx="2103120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4" t="7779" r="25168" b="15553"/>
          <a:stretch/>
        </p:blipFill>
        <p:spPr bwMode="auto">
          <a:xfrm>
            <a:off x="3159642" y="1502026"/>
            <a:ext cx="2194560" cy="42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 t="9313" r="5325" b="8688"/>
          <a:stretch/>
        </p:blipFill>
        <p:spPr bwMode="auto">
          <a:xfrm>
            <a:off x="5943600" y="1684906"/>
            <a:ext cx="2651760" cy="37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6172200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CNC solution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0" y="6172200"/>
            <a:ext cx="166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Fe(NO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5065" y="6170796"/>
            <a:ext cx="110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Aquagel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506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" t="3572" r="-164" b="20715"/>
          <a:stretch/>
        </p:blipFill>
        <p:spPr bwMode="auto">
          <a:xfrm>
            <a:off x="3429000" y="457200"/>
            <a:ext cx="5166360" cy="558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1" r="14439"/>
          <a:stretch/>
        </p:blipFill>
        <p:spPr bwMode="auto">
          <a:xfrm>
            <a:off x="152400" y="533400"/>
            <a:ext cx="301752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4876800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decant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295460" y="6096000"/>
            <a:ext cx="3433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low density aquagel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7537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214"/>
            <a:ext cx="5058096" cy="674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228600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Iron crosslinked CNC aquagel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9647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9248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Iron crosslinked CNC aerogel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46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 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6248400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10 nm</a:t>
            </a:r>
            <a:endParaRPr lang="en-US" sz="20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M 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5332" y="152400"/>
            <a:ext cx="7248068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219200"/>
            <a:ext cx="7467600" cy="30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627120" y="2743200"/>
            <a:ext cx="12192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04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28600" y="381000"/>
            <a:ext cx="8507452" cy="6172200"/>
            <a:chOff x="228600" y="381000"/>
            <a:chExt cx="8507452" cy="6172200"/>
          </a:xfrm>
        </p:grpSpPr>
        <p:grpSp>
          <p:nvGrpSpPr>
            <p:cNvPr id="11" name="Group 10"/>
            <p:cNvGrpSpPr/>
            <p:nvPr/>
          </p:nvGrpSpPr>
          <p:grpSpPr>
            <a:xfrm>
              <a:off x="685800" y="381000"/>
              <a:ext cx="8050252" cy="6172200"/>
              <a:chOff x="990600" y="381000"/>
              <a:chExt cx="8050252" cy="6172200"/>
            </a:xfrm>
          </p:grpSpPr>
          <p:pic>
            <p:nvPicPr>
              <p:cNvPr id="2" name="Picture 1" descr="STEM EDS.tif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990600" y="381000"/>
                <a:ext cx="7075446" cy="6172200"/>
              </a:xfrm>
              <a:prstGeom prst="rect">
                <a:avLst/>
              </a:prstGeom>
            </p:spPr>
          </p:pic>
          <p:pic>
            <p:nvPicPr>
              <p:cNvPr id="4" name="Picture 3" descr="EDS 2.bmp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996570" y="4267200"/>
                <a:ext cx="3044282" cy="2133600"/>
              </a:xfrm>
              <a:prstGeom prst="rect">
                <a:avLst/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6477000" y="2057400"/>
                <a:ext cx="152400" cy="152400"/>
              </a:xfrm>
              <a:prstGeom prst="ellipse">
                <a:avLst/>
              </a:prstGeom>
              <a:noFill/>
              <a:ln w="317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/>
              <p:cNvCxnSpPr>
                <a:stCxn id="5" idx="4"/>
              </p:cNvCxnSpPr>
              <p:nvPr/>
            </p:nvCxnSpPr>
            <p:spPr>
              <a:xfrm rot="16200000" flipH="1">
                <a:off x="5791200" y="2971800"/>
                <a:ext cx="2057400" cy="53340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6934200" y="5105400"/>
                <a:ext cx="7262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No Fe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" name="Picture 2" descr="EDS 1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609600"/>
              <a:ext cx="2883287" cy="2000250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3962400" y="2743200"/>
              <a:ext cx="152400" cy="152400"/>
            </a:xfrm>
            <a:prstGeom prst="ellipse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1"/>
            </p:cNvCxnSpPr>
            <p:nvPr/>
          </p:nvCxnSpPr>
          <p:spPr>
            <a:xfrm rot="16200000" flipV="1">
              <a:off x="3009900" y="1790700"/>
              <a:ext cx="1012918" cy="93671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990600" y="914400"/>
              <a:ext cx="1143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Fe present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prep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Form aquagel</a:t>
            </a:r>
          </a:p>
          <a:p>
            <a:r>
              <a:rPr lang="en-US" dirty="0" smtClean="0"/>
              <a:t>Transfer solvent to acetone</a:t>
            </a:r>
          </a:p>
          <a:p>
            <a:r>
              <a:rPr lang="en-US" dirty="0" smtClean="0"/>
              <a:t>Transfer to </a:t>
            </a:r>
            <a:r>
              <a:rPr lang="en-US" dirty="0" err="1" smtClean="0"/>
              <a:t>PVAc</a:t>
            </a:r>
            <a:r>
              <a:rPr lang="en-US" dirty="0" smtClean="0"/>
              <a:t> solution (10%)</a:t>
            </a:r>
          </a:p>
          <a:p>
            <a:r>
              <a:rPr lang="en-US" dirty="0" smtClean="0"/>
              <a:t>Dry carefully</a:t>
            </a:r>
          </a:p>
          <a:p>
            <a:r>
              <a:rPr lang="en-US" dirty="0" smtClean="0"/>
              <a:t>Test via compression for bulk modulus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8343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91440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Preliminary data suggests interphase is more important!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262837"/>
              </p:ext>
            </p:extLst>
          </p:nvPr>
        </p:nvGraphicFramePr>
        <p:xfrm>
          <a:off x="228600" y="838200"/>
          <a:ext cx="84582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8508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81200"/>
            <a:ext cx="7885113" cy="1362075"/>
          </a:xfrm>
        </p:spPr>
        <p:txBody>
          <a:bodyPr/>
          <a:lstStyle/>
          <a:p>
            <a:pPr algn="ctr"/>
            <a:r>
              <a:rPr lang="en-US" sz="5400" dirty="0" smtClean="0"/>
              <a:t>Questions?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3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219200"/>
            <a:ext cx="7467600" cy="30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627120" y="2743200"/>
            <a:ext cx="12192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5562600" y="1752600"/>
            <a:ext cx="914400" cy="533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50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219200"/>
            <a:ext cx="7467600" cy="30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627120" y="2743200"/>
            <a:ext cx="12192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5562600" y="1752600"/>
            <a:ext cx="914400" cy="533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981200" y="2286000"/>
            <a:ext cx="457200" cy="10668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29000" y="1600200"/>
            <a:ext cx="1219200" cy="3048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943600" y="3124200"/>
            <a:ext cx="1143000" cy="609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67000" y="3322320"/>
            <a:ext cx="1066800" cy="5638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43000" y="1809549"/>
            <a:ext cx="1219200" cy="228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38800" y="3124200"/>
            <a:ext cx="876300" cy="762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1752600"/>
            <a:ext cx="914400" cy="8382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66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219200"/>
            <a:ext cx="7467600" cy="30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627120" y="2743200"/>
            <a:ext cx="12192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562600" y="1752600"/>
            <a:ext cx="914400" cy="533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981200" y="2286000"/>
            <a:ext cx="457200" cy="10668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29000" y="1600200"/>
            <a:ext cx="1219200" cy="3048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943600" y="3124200"/>
            <a:ext cx="1143000" cy="609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67000" y="3322320"/>
            <a:ext cx="1066800" cy="5638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143000" y="1809549"/>
            <a:ext cx="1219200" cy="228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38800" y="3124200"/>
            <a:ext cx="876300" cy="762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24000" y="1752600"/>
            <a:ext cx="914400" cy="8382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90373" y="2171700"/>
            <a:ext cx="12192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627120" y="1923849"/>
            <a:ext cx="152400" cy="97175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038600" y="3124200"/>
            <a:ext cx="1219200" cy="36014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70947" y="3275798"/>
            <a:ext cx="1350745" cy="45880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19200" y="3789947"/>
            <a:ext cx="12192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57800" y="1600200"/>
            <a:ext cx="1132573" cy="407469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390373" y="2618072"/>
            <a:ext cx="1219200" cy="20132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495800" y="3604260"/>
            <a:ext cx="1025892" cy="64208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48288" y="2055795"/>
            <a:ext cx="1304223" cy="23020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90600" y="2895600"/>
            <a:ext cx="1219200" cy="21737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257800" y="1246472"/>
            <a:ext cx="873492" cy="67737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667000" y="2743200"/>
            <a:ext cx="609600" cy="74114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9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219200"/>
            <a:ext cx="7467600" cy="30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627120" y="2743200"/>
            <a:ext cx="12192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5562600" y="1752600"/>
            <a:ext cx="914400" cy="533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981200" y="2286000"/>
            <a:ext cx="457200" cy="10668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29000" y="1600200"/>
            <a:ext cx="1219200" cy="3048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943600" y="3124200"/>
            <a:ext cx="1143000" cy="609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67000" y="3322320"/>
            <a:ext cx="1066800" cy="5638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43000" y="1809549"/>
            <a:ext cx="1219200" cy="228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38800" y="3124200"/>
            <a:ext cx="876300" cy="762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1752600"/>
            <a:ext cx="914400" cy="8382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90373" y="2171700"/>
            <a:ext cx="12192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627120" y="1923849"/>
            <a:ext cx="152400" cy="97175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038600" y="3124200"/>
            <a:ext cx="1219200" cy="36014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70947" y="3275798"/>
            <a:ext cx="1350745" cy="45880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19200" y="3789947"/>
            <a:ext cx="12192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57800" y="1600200"/>
            <a:ext cx="1132573" cy="407469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90373" y="2618072"/>
            <a:ext cx="1219200" cy="20132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495800" y="3604260"/>
            <a:ext cx="1025892" cy="64208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548288" y="2055795"/>
            <a:ext cx="1304223" cy="23020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90600" y="2895600"/>
            <a:ext cx="1219200" cy="21737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257800" y="1246472"/>
            <a:ext cx="873492" cy="67737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67000" y="2743200"/>
            <a:ext cx="609600" cy="74114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934200" y="2007669"/>
            <a:ext cx="838200" cy="58313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604886" y="2299234"/>
            <a:ext cx="957714" cy="52016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6515100" y="2299234"/>
            <a:ext cx="1094473" cy="50893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143000" y="1246472"/>
            <a:ext cx="1295400" cy="20132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3886200" y="1246472"/>
            <a:ext cx="350520" cy="80932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2667000" y="3112971"/>
            <a:ext cx="609600" cy="81233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1219200" y="2827421"/>
            <a:ext cx="629653" cy="776839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7848600" y="3004285"/>
            <a:ext cx="228600" cy="88191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6999973" y="3631532"/>
            <a:ext cx="1077227" cy="15841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690711" y="3185360"/>
            <a:ext cx="12192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743700" y="1347136"/>
            <a:ext cx="1028700" cy="30399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6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219200"/>
            <a:ext cx="7467600" cy="30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627120" y="2743200"/>
            <a:ext cx="12192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5562600" y="1752600"/>
            <a:ext cx="914400" cy="53340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981200" y="2286000"/>
            <a:ext cx="457200" cy="10668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29000" y="1600200"/>
            <a:ext cx="1219200" cy="3048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943600" y="3124200"/>
            <a:ext cx="1143000" cy="60960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67000" y="3322320"/>
            <a:ext cx="1066800" cy="5638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43000" y="1809549"/>
            <a:ext cx="1219200" cy="228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38800" y="3124200"/>
            <a:ext cx="876300" cy="76200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1752600"/>
            <a:ext cx="914400" cy="8382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90373" y="2171700"/>
            <a:ext cx="1219200" cy="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627120" y="1923849"/>
            <a:ext cx="152400" cy="97175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038600" y="3124200"/>
            <a:ext cx="1219200" cy="360145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70947" y="3275798"/>
            <a:ext cx="1350745" cy="458804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19200" y="3789947"/>
            <a:ext cx="12192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57800" y="1600200"/>
            <a:ext cx="1132573" cy="407469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90373" y="2618072"/>
            <a:ext cx="1219200" cy="201328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495800" y="3604260"/>
            <a:ext cx="1025892" cy="642085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548288" y="2055795"/>
            <a:ext cx="1304223" cy="23020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90600" y="2895600"/>
            <a:ext cx="1219200" cy="21737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257800" y="1246472"/>
            <a:ext cx="873492" cy="677377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67000" y="2743200"/>
            <a:ext cx="609600" cy="74114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934200" y="2007669"/>
            <a:ext cx="838200" cy="583131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04886" y="2299234"/>
            <a:ext cx="957714" cy="52016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515100" y="2299234"/>
            <a:ext cx="1094473" cy="508937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43000" y="1246472"/>
            <a:ext cx="1295400" cy="20132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886200" y="1246472"/>
            <a:ext cx="350520" cy="80932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667000" y="3112971"/>
            <a:ext cx="609600" cy="81233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19200" y="2827421"/>
            <a:ext cx="629653" cy="776839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848600" y="3004285"/>
            <a:ext cx="228600" cy="88191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999973" y="3631532"/>
            <a:ext cx="1077227" cy="15841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690711" y="3185360"/>
            <a:ext cx="1219200" cy="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743700" y="1347136"/>
            <a:ext cx="1028700" cy="30399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667000" y="1651133"/>
            <a:ext cx="1219200" cy="15841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301691" y="1430153"/>
            <a:ext cx="1220001" cy="47484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08923" y="2532847"/>
            <a:ext cx="12192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452736" y="1585160"/>
            <a:ext cx="12192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248400" y="1752600"/>
            <a:ext cx="838200" cy="53340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236719" y="2274771"/>
            <a:ext cx="1219200" cy="25807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199598" y="3631532"/>
            <a:ext cx="1219200" cy="40706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329088" y="3519136"/>
            <a:ext cx="1033112" cy="67186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08923" y="2770472"/>
            <a:ext cx="0" cy="108459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08923" y="1554680"/>
            <a:ext cx="334077" cy="74455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819400" y="1246472"/>
            <a:ext cx="457200" cy="76119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467600" y="1752600"/>
            <a:ext cx="685800" cy="651209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6858000" y="2618072"/>
            <a:ext cx="400050" cy="734728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2579571" y="2532848"/>
            <a:ext cx="1306629" cy="460609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562600" y="2532847"/>
            <a:ext cx="989196" cy="48908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5562600" y="2078204"/>
            <a:ext cx="347311" cy="90723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815565" y="116017"/>
            <a:ext cx="54141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C000"/>
                </a:solidFill>
              </a:rPr>
              <a:t>PERCOLATION!</a:t>
            </a:r>
            <a:endParaRPr lang="en-US" sz="6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Custom 1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2599</TotalTime>
  <Words>828</Words>
  <Application>Microsoft Office PowerPoint</Application>
  <PresentationFormat>On-screen Show (4:3)</PresentationFormat>
  <Paragraphs>173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Horizon</vt:lpstr>
      <vt:lpstr>Ionic crosslinking of cellulose nanocrystals</vt:lpstr>
      <vt:lpstr>Outline</vt:lpstr>
      <vt:lpstr>PERCOLATION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Electrical conductivity</vt:lpstr>
      <vt:lpstr>PowerPoint Presentation</vt:lpstr>
      <vt:lpstr>Battery Separator, CNCs in poly(ethylene oxide)</vt:lpstr>
      <vt:lpstr>PowerPoint Presentation</vt:lpstr>
      <vt:lpstr>Shape-Memory effect</vt:lpstr>
      <vt:lpstr>PowerPoint Presentation</vt:lpstr>
      <vt:lpstr>PowerPoint Presentation</vt:lpstr>
      <vt:lpstr>PowerPoint Presentation</vt:lpstr>
      <vt:lpstr>Carbon fiber has the same issue</vt:lpstr>
      <vt:lpstr>Glass fiber in nylon</vt:lpstr>
      <vt:lpstr>Susceptibility to moisture </vt:lpstr>
      <vt:lpstr>The Nairn model  vs.  The percolation model</vt:lpstr>
      <vt:lpstr>Use Model to Interpret Experiments</vt:lpstr>
      <vt:lpstr>Alternate View: Use Better Mean Field</vt:lpstr>
      <vt:lpstr>Alternate View: Interface vs. Percolation</vt:lpstr>
      <vt:lpstr>Alternate View: Ec/Em is Misleading</vt:lpstr>
      <vt:lpstr>More comparisons</vt:lpstr>
      <vt:lpstr>Is it percolation or is it a bad interphase?</vt:lpstr>
      <vt:lpstr>PowerPoint Presentation</vt:lpstr>
      <vt:lpstr>Ionic crosslinking</vt:lpstr>
      <vt:lpstr>Cellulose nanocrystals</vt:lpstr>
      <vt:lpstr>PowerPoint Presentation</vt:lpstr>
      <vt:lpstr>Ionic crosslinking: Aquagel formation</vt:lpstr>
      <vt:lpstr>Rapid Gelation</vt:lpstr>
      <vt:lpstr>PowerPoint Presentation</vt:lpstr>
      <vt:lpstr>PowerPoint Presentation</vt:lpstr>
      <vt:lpstr>Iron crosslinked CNC aerogel</vt:lpstr>
      <vt:lpstr>PowerPoint Presentation</vt:lpstr>
      <vt:lpstr>PowerPoint Presentation</vt:lpstr>
      <vt:lpstr>PowerPoint Presentation</vt:lpstr>
      <vt:lpstr>Sample prep </vt:lpstr>
      <vt:lpstr>Preliminary data suggests interphase is more important!</vt:lpstr>
      <vt:lpstr>Questions?</vt:lpstr>
    </vt:vector>
  </TitlesOfParts>
  <Company>Oregon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Ionic crosslinking of cellulose nanocrystals</dc:title>
  <dc:creator>simonsej</dc:creator>
  <cp:lastModifiedBy>simonsej</cp:lastModifiedBy>
  <cp:revision>55</cp:revision>
  <dcterms:created xsi:type="dcterms:W3CDTF">2012-05-09T18:31:20Z</dcterms:created>
  <dcterms:modified xsi:type="dcterms:W3CDTF">2012-06-02T20:27:20Z</dcterms:modified>
</cp:coreProperties>
</file>